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70" r:id="rId5"/>
    <p:sldId id="259" r:id="rId6"/>
    <p:sldId id="260" r:id="rId7"/>
    <p:sldId id="261" r:id="rId8"/>
    <p:sldId id="262" r:id="rId9"/>
    <p:sldId id="263" r:id="rId10"/>
    <p:sldId id="268" r:id="rId11"/>
    <p:sldId id="265" r:id="rId12"/>
    <p:sldId id="269" r:id="rId13"/>
    <p:sldId id="266" r:id="rId14"/>
    <p:sldId id="267" r:id="rId15"/>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p:restoredTop sz="94670"/>
  </p:normalViewPr>
  <p:slideViewPr>
    <p:cSldViewPr>
      <p:cViewPr varScale="1">
        <p:scale>
          <a:sx n="98" d="100"/>
          <a:sy n="98" d="100"/>
        </p:scale>
        <p:origin x="3136"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16591C87-A10B-6343-9470-EA1AB78189C4}" type="datetimeFigureOut">
              <a:rPr lang="en-US" smtClean="0"/>
              <a:t>8/5/21</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81803A46-27E9-0548-B20D-1850512D3F7C}" type="slidenum">
              <a:rPr lang="en-US" smtClean="0"/>
              <a:t>‹#›</a:t>
            </a:fld>
            <a:endParaRPr lang="en-US"/>
          </a:p>
        </p:txBody>
      </p:sp>
    </p:spTree>
    <p:extLst>
      <p:ext uri="{BB962C8B-B14F-4D97-AF65-F5344CB8AC3E}">
        <p14:creationId xmlns:p14="http://schemas.microsoft.com/office/powerpoint/2010/main" val="288210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03A46-27E9-0548-B20D-1850512D3F7C}" type="slidenum">
              <a:rPr lang="en-US" smtClean="0"/>
              <a:t>9</a:t>
            </a:fld>
            <a:endParaRPr lang="en-US"/>
          </a:p>
        </p:txBody>
      </p:sp>
    </p:spTree>
    <p:extLst>
      <p:ext uri="{BB962C8B-B14F-4D97-AF65-F5344CB8AC3E}">
        <p14:creationId xmlns:p14="http://schemas.microsoft.com/office/powerpoint/2010/main" val="306270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Lucida Sans"/>
                <a:cs typeface="Lucida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Lucida Sans"/>
                <a:cs typeface="Lucida San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943603" y="1646704"/>
            <a:ext cx="3013709" cy="6315075"/>
          </a:xfrm>
          <a:prstGeom prst="rect">
            <a:avLst/>
          </a:prstGeom>
        </p:spPr>
        <p:txBody>
          <a:bodyPr wrap="square" lIns="0" tIns="0" rIns="0" bIns="0">
            <a:spAutoFit/>
          </a:bodyPr>
          <a:lstStyle>
            <a:lvl1pPr>
              <a:defRPr sz="2200" b="1" i="0">
                <a:solidFill>
                  <a:srgbClr val="0476B9"/>
                </a:solidFill>
                <a:latin typeface="Lucida Sans"/>
                <a:cs typeface="Lucida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Lucida Sans"/>
                <a:cs typeface="Lucid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474850"/>
            <a:ext cx="3171825" cy="638175"/>
          </a:xfrm>
          <a:prstGeom prst="rect">
            <a:avLst/>
          </a:prstGeom>
        </p:spPr>
        <p:txBody>
          <a:bodyPr wrap="square" lIns="0" tIns="0" rIns="0" bIns="0">
            <a:spAutoFit/>
          </a:bodyPr>
          <a:lstStyle>
            <a:lvl1pPr>
              <a:defRPr sz="4000" b="1" i="0">
                <a:solidFill>
                  <a:schemeClr val="bg1"/>
                </a:solidFill>
                <a:latin typeface="Lucida Sans"/>
                <a:cs typeface="Lucida Sans"/>
              </a:defRPr>
            </a:lvl1pPr>
          </a:lstStyle>
          <a:p>
            <a:endParaRPr/>
          </a:p>
        </p:txBody>
      </p:sp>
      <p:sp>
        <p:nvSpPr>
          <p:cNvPr id="3" name="Holder 3"/>
          <p:cNvSpPr>
            <a:spLocks noGrp="1"/>
          </p:cNvSpPr>
          <p:nvPr>
            <p:ph type="body" idx="1"/>
          </p:nvPr>
        </p:nvSpPr>
        <p:spPr>
          <a:xfrm>
            <a:off x="978947" y="2238197"/>
            <a:ext cx="5412740" cy="42868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8/5/21</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9.png"/><Relationship Id="rId7" Type="http://schemas.openxmlformats.org/officeDocument/2006/relationships/image" Target="../media/image71.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48.png"/><Relationship Id="rId9" Type="http://schemas.openxmlformats.org/officeDocument/2006/relationships/image" Target="../media/image73.pn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image" Target="../media/image79.png"/><Relationship Id="rId12" Type="http://schemas.openxmlformats.org/officeDocument/2006/relationships/image" Target="../media/image12.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29.png"/><Relationship Id="rId9" Type="http://schemas.openxmlformats.org/officeDocument/2006/relationships/image" Target="../media/image81.png"/></Relationships>
</file>

<file path=ppt/slides/_rels/slide12.xml.rels><?xml version="1.0" encoding="UTF-8" standalone="yes"?>
<Relationships xmlns="http://schemas.openxmlformats.org/package/2006/relationships"><Relationship Id="rId13" Type="http://schemas.openxmlformats.org/officeDocument/2006/relationships/image" Target="../media/image92.png"/><Relationship Id="rId18" Type="http://schemas.openxmlformats.org/officeDocument/2006/relationships/image" Target="../media/image97.png"/><Relationship Id="rId26" Type="http://schemas.openxmlformats.org/officeDocument/2006/relationships/image" Target="../media/image105.png"/><Relationship Id="rId39" Type="http://schemas.openxmlformats.org/officeDocument/2006/relationships/image" Target="../media/image118.png"/><Relationship Id="rId21" Type="http://schemas.openxmlformats.org/officeDocument/2006/relationships/image" Target="../media/image100.png"/><Relationship Id="rId34" Type="http://schemas.openxmlformats.org/officeDocument/2006/relationships/image" Target="../media/image113.png"/><Relationship Id="rId42" Type="http://schemas.openxmlformats.org/officeDocument/2006/relationships/image" Target="../media/image121.png"/><Relationship Id="rId7" Type="http://schemas.openxmlformats.org/officeDocument/2006/relationships/image" Target="../media/image86.png"/><Relationship Id="rId2" Type="http://schemas.openxmlformats.org/officeDocument/2006/relationships/hyperlink" Target="http://www.cimaltec.ca/" TargetMode="External"/><Relationship Id="rId16" Type="http://schemas.openxmlformats.org/officeDocument/2006/relationships/image" Target="../media/image95.png"/><Relationship Id="rId20" Type="http://schemas.openxmlformats.org/officeDocument/2006/relationships/image" Target="../media/image99.png"/><Relationship Id="rId29" Type="http://schemas.openxmlformats.org/officeDocument/2006/relationships/image" Target="../media/image108.png"/><Relationship Id="rId41"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png"/><Relationship Id="rId40" Type="http://schemas.openxmlformats.org/officeDocument/2006/relationships/image" Target="../media/image119.png"/><Relationship Id="rId5" Type="http://schemas.openxmlformats.org/officeDocument/2006/relationships/image" Target="../media/image84.png"/><Relationship Id="rId15" Type="http://schemas.openxmlformats.org/officeDocument/2006/relationships/image" Target="../media/image94.png"/><Relationship Id="rId23" Type="http://schemas.openxmlformats.org/officeDocument/2006/relationships/image" Target="../media/image102.png"/><Relationship Id="rId28" Type="http://schemas.openxmlformats.org/officeDocument/2006/relationships/image" Target="../media/image107.png"/><Relationship Id="rId36" Type="http://schemas.openxmlformats.org/officeDocument/2006/relationships/image" Target="../media/image115.png"/><Relationship Id="rId10" Type="http://schemas.openxmlformats.org/officeDocument/2006/relationships/image" Target="../media/image89.png"/><Relationship Id="rId19" Type="http://schemas.openxmlformats.org/officeDocument/2006/relationships/image" Target="../media/image98.png"/><Relationship Id="rId31" Type="http://schemas.openxmlformats.org/officeDocument/2006/relationships/image" Target="../media/image110.png"/><Relationship Id="rId44" Type="http://schemas.openxmlformats.org/officeDocument/2006/relationships/image" Target="../media/image12.png"/><Relationship Id="rId4" Type="http://schemas.openxmlformats.org/officeDocument/2006/relationships/image" Target="../media/image77.png"/><Relationship Id="rId9" Type="http://schemas.openxmlformats.org/officeDocument/2006/relationships/image" Target="../media/image88.pn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png"/><Relationship Id="rId35" Type="http://schemas.openxmlformats.org/officeDocument/2006/relationships/image" Target="../media/image114.png"/><Relationship Id="rId43" Type="http://schemas.openxmlformats.org/officeDocument/2006/relationships/image" Target="../media/image122.png"/><Relationship Id="rId8" Type="http://schemas.openxmlformats.org/officeDocument/2006/relationships/image" Target="../media/image87.png"/><Relationship Id="rId3" Type="http://schemas.openxmlformats.org/officeDocument/2006/relationships/image" Target="../media/image29.png"/><Relationship Id="rId12" Type="http://schemas.openxmlformats.org/officeDocument/2006/relationships/image" Target="../media/image91.png"/><Relationship Id="rId17" Type="http://schemas.openxmlformats.org/officeDocument/2006/relationships/image" Target="../media/image96.png"/><Relationship Id="rId25" Type="http://schemas.openxmlformats.org/officeDocument/2006/relationships/image" Target="../media/image104.png"/><Relationship Id="rId33" Type="http://schemas.openxmlformats.org/officeDocument/2006/relationships/image" Target="../media/image112.png"/><Relationship Id="rId38" Type="http://schemas.openxmlformats.org/officeDocument/2006/relationships/image" Target="../media/image117.pn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24.png"/><Relationship Id="rId4" Type="http://schemas.openxmlformats.org/officeDocument/2006/relationships/image" Target="../media/image123.png"/></Relationships>
</file>

<file path=ppt/slides/_rels/slide14.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hyperlink" Target="mailto:arturocarrillo@cimaltec.ca" TargetMode="External"/><Relationship Id="rId7" Type="http://schemas.openxmlformats.org/officeDocument/2006/relationships/image" Target="../media/image128.png"/><Relationship Id="rId2" Type="http://schemas.openxmlformats.org/officeDocument/2006/relationships/image" Target="../media/image125.png"/><Relationship Id="rId1" Type="http://schemas.openxmlformats.org/officeDocument/2006/relationships/slideLayout" Target="../slideLayouts/slideLayout5.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hyperlink" Target="http://www.cimaltec.ca/" TargetMode="External"/><Relationship Id="rId9" Type="http://schemas.openxmlformats.org/officeDocument/2006/relationships/image" Target="../media/image13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21.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6.jpeg"/><Relationship Id="rId5" Type="http://schemas.openxmlformats.org/officeDocument/2006/relationships/image" Target="../media/image3.png"/><Relationship Id="rId10" Type="http://schemas.openxmlformats.org/officeDocument/2006/relationships/image" Target="../media/image25.jpeg"/><Relationship Id="rId4" Type="http://schemas.openxmlformats.org/officeDocument/2006/relationships/image" Target="../media/image11.pn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hyperlink" Target="http://www.cimaltec.ca/" TargetMode="Externa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www.cimaltec.ca/" TargetMode="External"/><Relationship Id="rId1" Type="http://schemas.openxmlformats.org/officeDocument/2006/relationships/slideLayout" Target="../slideLayouts/slideLayout3.xml"/><Relationship Id="rId6" Type="http://schemas.openxmlformats.org/officeDocument/2006/relationships/image" Target="../media/image36.jpeg"/><Relationship Id="rId11" Type="http://schemas.openxmlformats.org/officeDocument/2006/relationships/image" Target="../media/image12.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hyperlink" Target="http://www.cimaltec.ca/"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12.png"/><Relationship Id="rId2" Type="http://schemas.openxmlformats.org/officeDocument/2006/relationships/hyperlink" Target="http://www.cimaltec.ca/" TargetMode="External"/><Relationship Id="rId16"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29.png"/><Relationship Id="rId9" Type="http://schemas.openxmlformats.org/officeDocument/2006/relationships/image" Target="../media/image53.png"/><Relationship Id="rId14"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hyperlink" Target="http://www.cimaltec.ca/" TargetMode="Externa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48.png"/><Relationship Id="rId10" Type="http://schemas.openxmlformats.org/officeDocument/2006/relationships/image" Target="../media/image65.png"/><Relationship Id="rId4" Type="http://schemas.openxmlformats.org/officeDocument/2006/relationships/image" Target="../media/image29.png"/><Relationship Id="rId9" Type="http://schemas.openxmlformats.org/officeDocument/2006/relationships/image" Target="../media/image64.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870517"/>
            <a:ext cx="7772400" cy="872490"/>
          </a:xfrm>
          <a:custGeom>
            <a:avLst/>
            <a:gdLst/>
            <a:ahLst/>
            <a:cxnLst/>
            <a:rect l="l" t="t" r="r" b="b"/>
            <a:pathLst>
              <a:path w="7772400" h="872489">
                <a:moveTo>
                  <a:pt x="0" y="872236"/>
                </a:moveTo>
                <a:lnTo>
                  <a:pt x="7772400" y="872236"/>
                </a:lnTo>
                <a:lnTo>
                  <a:pt x="7772400" y="0"/>
                </a:lnTo>
                <a:lnTo>
                  <a:pt x="0" y="0"/>
                </a:lnTo>
                <a:lnTo>
                  <a:pt x="0" y="872236"/>
                </a:lnTo>
                <a:close/>
              </a:path>
            </a:pathLst>
          </a:custGeom>
          <a:solidFill>
            <a:srgbClr val="0476B9"/>
          </a:solidFill>
        </p:spPr>
        <p:txBody>
          <a:bodyPr wrap="square" lIns="0" tIns="0" rIns="0" bIns="0" rtlCol="0"/>
          <a:lstStyle/>
          <a:p>
            <a:endParaRPr/>
          </a:p>
        </p:txBody>
      </p:sp>
      <p:sp>
        <p:nvSpPr>
          <p:cNvPr id="6" name="object 6"/>
          <p:cNvSpPr txBox="1"/>
          <p:nvPr/>
        </p:nvSpPr>
        <p:spPr>
          <a:xfrm>
            <a:off x="304801" y="2961546"/>
            <a:ext cx="4032360" cy="588623"/>
          </a:xfrm>
          <a:prstGeom prst="rect">
            <a:avLst/>
          </a:prstGeom>
        </p:spPr>
        <p:txBody>
          <a:bodyPr vert="horz" wrap="square" lIns="0" tIns="72390" rIns="0" bIns="0" rtlCol="0">
            <a:spAutoFit/>
          </a:bodyPr>
          <a:lstStyle/>
          <a:p>
            <a:pPr algn="ctr">
              <a:lnSpc>
                <a:spcPct val="100000"/>
              </a:lnSpc>
              <a:spcBef>
                <a:spcPts val="570"/>
              </a:spcBef>
            </a:pPr>
            <a:r>
              <a:rPr lang="en-CA" sz="2000" b="1" spc="-45" dirty="0">
                <a:solidFill>
                  <a:srgbClr val="FFFFFF"/>
                </a:solidFill>
                <a:latin typeface="Lucida Sans"/>
                <a:cs typeface="Lucida Sans"/>
              </a:rPr>
              <a:t>ACC AIR COOLED CONDENSERS</a:t>
            </a:r>
            <a:endParaRPr lang="en-CA" sz="2000" dirty="0">
              <a:latin typeface="Lucida Sans"/>
              <a:cs typeface="Lucida Sans"/>
            </a:endParaRPr>
          </a:p>
          <a:p>
            <a:pPr algn="ctr">
              <a:lnSpc>
                <a:spcPct val="100000"/>
              </a:lnSpc>
              <a:spcBef>
                <a:spcPts val="260"/>
              </a:spcBef>
            </a:pPr>
            <a:r>
              <a:rPr sz="1100" spc="165" dirty="0">
                <a:solidFill>
                  <a:srgbClr val="FFFFFF"/>
                </a:solidFill>
                <a:latin typeface="Calibri"/>
                <a:cs typeface="Calibri"/>
              </a:rPr>
              <a:t>A</a:t>
            </a:r>
            <a:r>
              <a:rPr lang="en-CA" sz="1100" spc="165" dirty="0">
                <a:solidFill>
                  <a:srgbClr val="FFFFFF"/>
                </a:solidFill>
                <a:latin typeface="Calibri"/>
                <a:cs typeface="Calibri"/>
              </a:rPr>
              <a:t>PPLICATIONS FOR DRY COOLING</a:t>
            </a:r>
            <a:endParaRPr sz="1100" dirty="0">
              <a:latin typeface="Calibri"/>
              <a:cs typeface="Calibri"/>
            </a:endParaRPr>
          </a:p>
        </p:txBody>
      </p:sp>
      <p:sp>
        <p:nvSpPr>
          <p:cNvPr id="38" name="object 38"/>
          <p:cNvSpPr/>
          <p:nvPr/>
        </p:nvSpPr>
        <p:spPr>
          <a:xfrm>
            <a:off x="4501911" y="8929164"/>
            <a:ext cx="2719705" cy="23495"/>
          </a:xfrm>
          <a:custGeom>
            <a:avLst/>
            <a:gdLst/>
            <a:ahLst/>
            <a:cxnLst/>
            <a:rect l="l" t="t" r="r" b="b"/>
            <a:pathLst>
              <a:path w="2719704" h="23495">
                <a:moveTo>
                  <a:pt x="2719285" y="0"/>
                </a:moveTo>
                <a:lnTo>
                  <a:pt x="3492" y="0"/>
                </a:lnTo>
                <a:lnTo>
                  <a:pt x="0" y="23456"/>
                </a:lnTo>
                <a:lnTo>
                  <a:pt x="2719285" y="23456"/>
                </a:lnTo>
                <a:lnTo>
                  <a:pt x="2719285" y="21107"/>
                </a:lnTo>
                <a:lnTo>
                  <a:pt x="2716949" y="21107"/>
                </a:lnTo>
                <a:lnTo>
                  <a:pt x="2716949" y="18757"/>
                </a:lnTo>
                <a:lnTo>
                  <a:pt x="5435" y="18757"/>
                </a:lnTo>
                <a:lnTo>
                  <a:pt x="7543" y="4686"/>
                </a:lnTo>
                <a:lnTo>
                  <a:pt x="2719285" y="4686"/>
                </a:lnTo>
                <a:lnTo>
                  <a:pt x="2719285" y="0"/>
                </a:lnTo>
                <a:close/>
              </a:path>
              <a:path w="2719704" h="23495">
                <a:moveTo>
                  <a:pt x="2719285" y="4686"/>
                </a:moveTo>
                <a:lnTo>
                  <a:pt x="2714586" y="4686"/>
                </a:lnTo>
                <a:lnTo>
                  <a:pt x="2714612" y="18757"/>
                </a:lnTo>
                <a:lnTo>
                  <a:pt x="2716949" y="18757"/>
                </a:lnTo>
                <a:lnTo>
                  <a:pt x="2716949" y="21107"/>
                </a:lnTo>
                <a:lnTo>
                  <a:pt x="2719285" y="21107"/>
                </a:lnTo>
                <a:lnTo>
                  <a:pt x="2719285" y="4686"/>
                </a:lnTo>
                <a:close/>
              </a:path>
            </a:pathLst>
          </a:custGeom>
          <a:solidFill>
            <a:srgbClr val="FFFFFF"/>
          </a:solidFill>
        </p:spPr>
        <p:txBody>
          <a:bodyPr wrap="square" lIns="0" tIns="0" rIns="0" bIns="0" rtlCol="0"/>
          <a:lstStyle/>
          <a:p>
            <a:endParaRPr/>
          </a:p>
        </p:txBody>
      </p:sp>
      <p:sp>
        <p:nvSpPr>
          <p:cNvPr id="53" name="object 53"/>
          <p:cNvSpPr/>
          <p:nvPr/>
        </p:nvSpPr>
        <p:spPr>
          <a:xfrm>
            <a:off x="0" y="9384221"/>
            <a:ext cx="7772400" cy="41447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59" name="Picture 58" descr="Logo, company name&#10;&#10;Description automatically generated">
            <a:extLst>
              <a:ext uri="{FF2B5EF4-FFF2-40B4-BE49-F238E27FC236}">
                <a16:creationId xmlns:a16="http://schemas.microsoft.com/office/drawing/2014/main" id="{829AAFA5-EF09-1649-9FEB-0AB9BEBEC5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2629" y="2929865"/>
            <a:ext cx="2716050" cy="753794"/>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3AC5C8FB-8D0D-6B4C-9215-334809B35B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0701" y="3802355"/>
            <a:ext cx="2687977" cy="824853"/>
          </a:xfrm>
          <a:prstGeom prst="rect">
            <a:avLst/>
          </a:prstGeom>
        </p:spPr>
      </p:pic>
      <p:pic>
        <p:nvPicPr>
          <p:cNvPr id="55" name="Picture 54" descr="Icon&#10;&#10;Description automatically generated">
            <a:extLst>
              <a:ext uri="{FF2B5EF4-FFF2-40B4-BE49-F238E27FC236}">
                <a16:creationId xmlns:a16="http://schemas.microsoft.com/office/drawing/2014/main" id="{4A5586E1-03D4-6442-B7E6-E4AD1C311A5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7738" y="3932645"/>
            <a:ext cx="580627" cy="596645"/>
          </a:xfrm>
          <a:prstGeom prst="rect">
            <a:avLst/>
          </a:prstGeom>
        </p:spPr>
      </p:pic>
      <p:pic>
        <p:nvPicPr>
          <p:cNvPr id="7" name="Picture 6" descr="A picture containing sky, outdoor, building, day&#10;&#10;Description automatically generated">
            <a:extLst>
              <a:ext uri="{FF2B5EF4-FFF2-40B4-BE49-F238E27FC236}">
                <a16:creationId xmlns:a16="http://schemas.microsoft.com/office/drawing/2014/main" id="{F64FDDB0-06BA-9D4C-99A5-020B8B1E89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223" y="4802877"/>
            <a:ext cx="3377389" cy="1978923"/>
          </a:xfrm>
          <a:prstGeom prst="rect">
            <a:avLst/>
          </a:prstGeom>
        </p:spPr>
      </p:pic>
      <p:pic>
        <p:nvPicPr>
          <p:cNvPr id="5" name="Picture 4" descr="A picture containing sky, outdoor&#10;&#10;Description automatically generated">
            <a:extLst>
              <a:ext uri="{FF2B5EF4-FFF2-40B4-BE49-F238E27FC236}">
                <a16:creationId xmlns:a16="http://schemas.microsoft.com/office/drawing/2014/main" id="{87A79720-3140-A340-94C8-EA3E299DB9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7772400" cy="2880849"/>
          </a:xfrm>
          <a:prstGeom prst="rect">
            <a:avLst/>
          </a:prstGeom>
        </p:spPr>
      </p:pic>
      <p:pic>
        <p:nvPicPr>
          <p:cNvPr id="17" name="Picture 16" descr="Logo&#10;&#10;Description automatically generated">
            <a:extLst>
              <a:ext uri="{FF2B5EF4-FFF2-40B4-BE49-F238E27FC236}">
                <a16:creationId xmlns:a16="http://schemas.microsoft.com/office/drawing/2014/main" id="{AFC3D84B-49D2-3C4A-9842-E92F2618FFF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10805" y="3893107"/>
            <a:ext cx="828344" cy="799659"/>
          </a:xfrm>
          <a:prstGeom prst="rect">
            <a:avLst/>
          </a:prstGeom>
        </p:spPr>
      </p:pic>
      <p:pic>
        <p:nvPicPr>
          <p:cNvPr id="12" name="Picture 11">
            <a:extLst>
              <a:ext uri="{FF2B5EF4-FFF2-40B4-BE49-F238E27FC236}">
                <a16:creationId xmlns:a16="http://schemas.microsoft.com/office/drawing/2014/main" id="{9A30F0AB-9473-384B-81B5-9940A4AA82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98678" y="4560176"/>
            <a:ext cx="3810000" cy="213995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2EFAE0B3-CC25-FA4D-B949-EC2E6A9A90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5222" y="6913580"/>
            <a:ext cx="7076393" cy="24112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12879"/>
          </a:xfrm>
          <a:prstGeom prst="rect">
            <a:avLst/>
          </a:prstGeom>
        </p:spPr>
        <p:txBody>
          <a:bodyPr vert="horz" wrap="square" lIns="0" tIns="12700" rIns="0" bIns="0" rtlCol="0">
            <a:spAutoFit/>
          </a:bodyPr>
          <a:lstStyle/>
          <a:p>
            <a:pPr marL="12700">
              <a:lnSpc>
                <a:spcPct val="100000"/>
              </a:lnSpc>
              <a:spcBef>
                <a:spcPts val="100"/>
              </a:spcBef>
            </a:pPr>
            <a:r>
              <a:rPr lang="en-CA" sz="1300" b="1" spc="-65" dirty="0">
                <a:solidFill>
                  <a:srgbClr val="BCBEC0"/>
                </a:solidFill>
                <a:latin typeface="Lucida Sans"/>
                <a:cs typeface="Lucida Sans"/>
              </a:rPr>
              <a:t>9</a:t>
            </a:r>
            <a:endParaRPr sz="1300" dirty="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7822" y="9697"/>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a:p>
        </p:txBody>
      </p:sp>
      <p:sp>
        <p:nvSpPr>
          <p:cNvPr id="7" name="object 7"/>
          <p:cNvSpPr txBox="1">
            <a:spLocks noGrp="1"/>
          </p:cNvSpPr>
          <p:nvPr>
            <p:ph type="title"/>
          </p:nvPr>
        </p:nvSpPr>
        <p:spPr>
          <a:xfrm>
            <a:off x="901700" y="474850"/>
            <a:ext cx="6477000" cy="638175"/>
          </a:xfrm>
          <a:prstGeom prst="rect">
            <a:avLst/>
          </a:prstGeom>
        </p:spPr>
        <p:txBody>
          <a:bodyPr vert="horz" wrap="square" lIns="0" tIns="15240" rIns="0" bIns="0" rtlCol="0">
            <a:spAutoFit/>
          </a:bodyPr>
          <a:lstStyle/>
          <a:p>
            <a:pPr marL="12700">
              <a:lnSpc>
                <a:spcPct val="100000"/>
              </a:lnSpc>
              <a:spcBef>
                <a:spcPts val="120"/>
              </a:spcBef>
            </a:pPr>
            <a:r>
              <a:rPr lang="en-CA" spc="-135" dirty="0"/>
              <a:t>GALLERY</a:t>
            </a:r>
            <a:endParaRPr spc="-85" dirty="0"/>
          </a:p>
        </p:txBody>
      </p:sp>
      <p:pic>
        <p:nvPicPr>
          <p:cNvPr id="14" name="Picture 13" descr="Text&#10;&#10;Description automatically generated with medium confidence">
            <a:extLst>
              <a:ext uri="{FF2B5EF4-FFF2-40B4-BE49-F238E27FC236}">
                <a16:creationId xmlns:a16="http://schemas.microsoft.com/office/drawing/2014/main" id="{C5D6C60F-9648-124E-9CE0-5A8F7F6FBD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3807" y="539128"/>
            <a:ext cx="2379024" cy="730045"/>
          </a:xfrm>
          <a:prstGeom prst="rect">
            <a:avLst/>
          </a:prstGeom>
        </p:spPr>
      </p:pic>
      <p:pic>
        <p:nvPicPr>
          <p:cNvPr id="15" name="Picture 14" descr="Logo, company name&#10;&#10;Description automatically generated">
            <a:extLst>
              <a:ext uri="{FF2B5EF4-FFF2-40B4-BE49-F238E27FC236}">
                <a16:creationId xmlns:a16="http://schemas.microsoft.com/office/drawing/2014/main" id="{8246DEE4-B8CA-3F4A-B23D-B3EBCAF9FF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827" y="9281321"/>
            <a:ext cx="2244725" cy="507913"/>
          </a:xfrm>
          <a:prstGeom prst="rect">
            <a:avLst/>
          </a:prstGeom>
        </p:spPr>
      </p:pic>
      <p:sp>
        <p:nvSpPr>
          <p:cNvPr id="18" name="TextBox 17">
            <a:extLst>
              <a:ext uri="{FF2B5EF4-FFF2-40B4-BE49-F238E27FC236}">
                <a16:creationId xmlns:a16="http://schemas.microsoft.com/office/drawing/2014/main" id="{1807D9A4-BB10-D644-994E-2B40C331309F}"/>
              </a:ext>
            </a:extLst>
          </p:cNvPr>
          <p:cNvSpPr txBox="1"/>
          <p:nvPr/>
        </p:nvSpPr>
        <p:spPr>
          <a:xfrm>
            <a:off x="745958" y="1708484"/>
            <a:ext cx="1160895" cy="307777"/>
          </a:xfrm>
          <a:prstGeom prst="rect">
            <a:avLst/>
          </a:prstGeom>
          <a:noFill/>
        </p:spPr>
        <p:txBody>
          <a:bodyPr wrap="none" rtlCol="0">
            <a:spAutoFit/>
          </a:bodyPr>
          <a:lstStyle/>
          <a:p>
            <a:r>
              <a:rPr lang="en-CA" sz="1400" b="1" dirty="0">
                <a:solidFill>
                  <a:srgbClr val="0476B9"/>
                </a:solidFill>
                <a:latin typeface="Lucida Sans"/>
              </a:rPr>
              <a:t> PROJECTS</a:t>
            </a:r>
            <a:endParaRPr lang="en-US" sz="1400" dirty="0"/>
          </a:p>
        </p:txBody>
      </p:sp>
      <p:sp>
        <p:nvSpPr>
          <p:cNvPr id="32" name="TextBox 31">
            <a:extLst>
              <a:ext uri="{FF2B5EF4-FFF2-40B4-BE49-F238E27FC236}">
                <a16:creationId xmlns:a16="http://schemas.microsoft.com/office/drawing/2014/main" id="{DC8AFEF7-278E-F04E-B38D-F1F13D2EBE28}"/>
              </a:ext>
            </a:extLst>
          </p:cNvPr>
          <p:cNvSpPr txBox="1"/>
          <p:nvPr/>
        </p:nvSpPr>
        <p:spPr>
          <a:xfrm>
            <a:off x="4267201" y="6015789"/>
            <a:ext cx="3352800" cy="646331"/>
          </a:xfrm>
          <a:prstGeom prst="rect">
            <a:avLst/>
          </a:prstGeom>
          <a:noFill/>
        </p:spPr>
        <p:txBody>
          <a:bodyPr wrap="square" rtlCol="0">
            <a:spAutoFit/>
          </a:bodyPr>
          <a:lstStyle/>
          <a:p>
            <a:r>
              <a:rPr lang="en-CA" b="1" dirty="0">
                <a:solidFill>
                  <a:srgbClr val="0476B9"/>
                </a:solidFill>
                <a:latin typeface="Lucida Sans"/>
              </a:rPr>
              <a:t>60 YEARS OF EXPERIENCE</a:t>
            </a:r>
            <a:endParaRPr lang="en-US" dirty="0"/>
          </a:p>
          <a:p>
            <a:endParaRPr lang="en-US" dirty="0"/>
          </a:p>
        </p:txBody>
      </p:sp>
      <p:pic>
        <p:nvPicPr>
          <p:cNvPr id="9" name="Picture 8" descr="A picture containing text, sky, outdoor, crane&#10;&#10;Description automatically generated">
            <a:extLst>
              <a:ext uri="{FF2B5EF4-FFF2-40B4-BE49-F238E27FC236}">
                <a16:creationId xmlns:a16="http://schemas.microsoft.com/office/drawing/2014/main" id="{6EFC7C7B-71C7-8043-B3BA-0CCCB7167D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678" y="2072977"/>
            <a:ext cx="1486229" cy="3942808"/>
          </a:xfrm>
          <a:prstGeom prst="rect">
            <a:avLst/>
          </a:prstGeom>
        </p:spPr>
      </p:pic>
      <p:pic>
        <p:nvPicPr>
          <p:cNvPr id="16" name="Picture 15" descr="A picture containing indoor, ceiling, floor, cart&#10;&#10;Description automatically generated">
            <a:extLst>
              <a:ext uri="{FF2B5EF4-FFF2-40B4-BE49-F238E27FC236}">
                <a16:creationId xmlns:a16="http://schemas.microsoft.com/office/drawing/2014/main" id="{7ECEE202-4491-5446-BD94-C85F7BA44F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677" y="6468378"/>
            <a:ext cx="6879153" cy="2593503"/>
          </a:xfrm>
          <a:prstGeom prst="rect">
            <a:avLst/>
          </a:prstGeom>
        </p:spPr>
      </p:pic>
      <p:pic>
        <p:nvPicPr>
          <p:cNvPr id="19" name="Picture 18" descr="A picture containing outdoor, building&#10;&#10;Description automatically generated">
            <a:extLst>
              <a:ext uri="{FF2B5EF4-FFF2-40B4-BE49-F238E27FC236}">
                <a16:creationId xmlns:a16="http://schemas.microsoft.com/office/drawing/2014/main" id="{A2EBE96F-2726-8E48-862C-51BCACC927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51472" y="3652066"/>
            <a:ext cx="3409950" cy="2276993"/>
          </a:xfrm>
          <a:prstGeom prst="rect">
            <a:avLst/>
          </a:prstGeom>
        </p:spPr>
      </p:pic>
      <p:pic>
        <p:nvPicPr>
          <p:cNvPr id="25" name="Picture 24" descr="A picture containing building, sky, outdoor, factory&#10;&#10;Description automatically generated">
            <a:extLst>
              <a:ext uri="{FF2B5EF4-FFF2-40B4-BE49-F238E27FC236}">
                <a16:creationId xmlns:a16="http://schemas.microsoft.com/office/drawing/2014/main" id="{146A8BDE-1B00-3A4D-AB09-7DDFF98A8B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06282" y="3668735"/>
            <a:ext cx="1588058" cy="2260323"/>
          </a:xfrm>
          <a:prstGeom prst="rect">
            <a:avLst/>
          </a:prstGeom>
        </p:spPr>
      </p:pic>
      <p:pic>
        <p:nvPicPr>
          <p:cNvPr id="17" name="Picture 16" descr="A picture containing red, indoor&#10;&#10;Description automatically generated">
            <a:extLst>
              <a:ext uri="{FF2B5EF4-FFF2-40B4-BE49-F238E27FC236}">
                <a16:creationId xmlns:a16="http://schemas.microsoft.com/office/drawing/2014/main" id="{4EFDC417-A499-3845-AF30-1B4A46D65C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66234" y="2089319"/>
            <a:ext cx="2658166" cy="1499189"/>
          </a:xfrm>
          <a:prstGeom prst="rect">
            <a:avLst/>
          </a:prstGeom>
        </p:spPr>
      </p:pic>
      <p:pic>
        <p:nvPicPr>
          <p:cNvPr id="11" name="Picture 10">
            <a:extLst>
              <a:ext uri="{FF2B5EF4-FFF2-40B4-BE49-F238E27FC236}">
                <a16:creationId xmlns:a16="http://schemas.microsoft.com/office/drawing/2014/main" id="{E8459867-66CF-EE46-ADDF-85A51AF7E30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20895" y="1459626"/>
            <a:ext cx="3409950" cy="1915256"/>
          </a:xfrm>
          <a:prstGeom prst="rect">
            <a:avLst/>
          </a:prstGeom>
        </p:spPr>
      </p:pic>
      <p:pic>
        <p:nvPicPr>
          <p:cNvPr id="23" name="Picture 22" descr="Logo&#10;&#10;Description automatically generated">
            <a:extLst>
              <a:ext uri="{FF2B5EF4-FFF2-40B4-BE49-F238E27FC236}">
                <a16:creationId xmlns:a16="http://schemas.microsoft.com/office/drawing/2014/main" id="{44F83111-AAED-9C40-9B0B-B296DA9B62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6800" y="9216125"/>
            <a:ext cx="685800" cy="662050"/>
          </a:xfrm>
          <a:prstGeom prst="rect">
            <a:avLst/>
          </a:prstGeom>
        </p:spPr>
      </p:pic>
    </p:spTree>
    <p:extLst>
      <p:ext uri="{BB962C8B-B14F-4D97-AF65-F5344CB8AC3E}">
        <p14:creationId xmlns:p14="http://schemas.microsoft.com/office/powerpoint/2010/main" val="41802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22097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10</a:t>
            </a:r>
            <a:endParaRPr sz="130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a:p>
        </p:txBody>
      </p:sp>
      <p:sp>
        <p:nvSpPr>
          <p:cNvPr id="7" name="object 7"/>
          <p:cNvSpPr txBox="1">
            <a:spLocks noGrp="1"/>
          </p:cNvSpPr>
          <p:nvPr>
            <p:ph type="title"/>
          </p:nvPr>
        </p:nvSpPr>
        <p:spPr>
          <a:xfrm>
            <a:off x="901700" y="474850"/>
            <a:ext cx="3684904" cy="638175"/>
          </a:xfrm>
          <a:prstGeom prst="rect">
            <a:avLst/>
          </a:prstGeom>
        </p:spPr>
        <p:txBody>
          <a:bodyPr vert="horz" wrap="square" lIns="0" tIns="15240" rIns="0" bIns="0" rtlCol="0">
            <a:spAutoFit/>
          </a:bodyPr>
          <a:lstStyle/>
          <a:p>
            <a:pPr marL="12700">
              <a:lnSpc>
                <a:spcPct val="100000"/>
              </a:lnSpc>
              <a:spcBef>
                <a:spcPts val="120"/>
              </a:spcBef>
            </a:pPr>
            <a:r>
              <a:rPr lang="en-CA" spc="-30" dirty="0">
                <a:solidFill>
                  <a:schemeClr val="bg1">
                    <a:lumMod val="50000"/>
                  </a:schemeClr>
                </a:solidFill>
              </a:rPr>
              <a:t>Q.C.</a:t>
            </a:r>
            <a:endParaRPr spc="-30" dirty="0">
              <a:solidFill>
                <a:schemeClr val="bg1">
                  <a:lumMod val="50000"/>
                </a:schemeClr>
              </a:solidFill>
            </a:endParaRPr>
          </a:p>
        </p:txBody>
      </p:sp>
      <p:sp>
        <p:nvSpPr>
          <p:cNvPr id="12" name="object 12"/>
          <p:cNvSpPr txBox="1"/>
          <p:nvPr/>
        </p:nvSpPr>
        <p:spPr>
          <a:xfrm>
            <a:off x="901700" y="1620193"/>
            <a:ext cx="6108699" cy="1050672"/>
          </a:xfrm>
          <a:prstGeom prst="rect">
            <a:avLst/>
          </a:prstGeom>
        </p:spPr>
        <p:txBody>
          <a:bodyPr vert="horz" wrap="square" lIns="0" tIns="12700" rIns="0" bIns="0" rtlCol="0">
            <a:spAutoFit/>
          </a:bodyPr>
          <a:lstStyle/>
          <a:p>
            <a:pPr marL="12700">
              <a:lnSpc>
                <a:spcPct val="100000"/>
              </a:lnSpc>
              <a:spcBef>
                <a:spcPts val="100"/>
              </a:spcBef>
            </a:pPr>
            <a:r>
              <a:rPr lang="en-CA" sz="1300" b="1" spc="35" dirty="0">
                <a:solidFill>
                  <a:srgbClr val="0476B9"/>
                </a:solidFill>
                <a:latin typeface="Lucida Sans"/>
                <a:cs typeface="Lucida Sans"/>
              </a:rPr>
              <a:t>ASME, API, AWS, CWB, NATIONAL BOARD. </a:t>
            </a:r>
            <a:endParaRPr sz="1300" dirty="0">
              <a:latin typeface="Lucida Sans"/>
              <a:cs typeface="Lucida Sans"/>
            </a:endParaRPr>
          </a:p>
          <a:p>
            <a:pPr marL="12700" marR="159385" algn="just">
              <a:lnSpc>
                <a:spcPct val="111100"/>
              </a:lnSpc>
              <a:spcBef>
                <a:spcPts val="640"/>
              </a:spcBef>
            </a:pPr>
            <a:r>
              <a:rPr lang="en-CA" sz="900" dirty="0">
                <a:solidFill>
                  <a:schemeClr val="tx1">
                    <a:lumMod val="50000"/>
                    <a:lumOff val="50000"/>
                  </a:schemeClr>
                </a:solidFill>
              </a:rPr>
              <a:t>Whatever your country is, our quality system meets and adapts to most general world quality requirements, from an AWS welder qualification to ASME pressure vessel design. If your Project is a multinational one, we will have no problem to meet the regulations of your country, such as working conditions, Health and environmental protection. And if it is for export most of the international certifications that are valid in North America and Europe, for more information on the regulations in force in your country, please write to us to arrange a conference.</a:t>
            </a:r>
            <a:endParaRPr lang="es-MX" sz="900" dirty="0">
              <a:solidFill>
                <a:schemeClr val="tx1">
                  <a:lumMod val="50000"/>
                  <a:lumOff val="50000"/>
                </a:schemeClr>
              </a:solidFill>
              <a:latin typeface="Calibri"/>
              <a:cs typeface="Calibri"/>
            </a:endParaRPr>
          </a:p>
        </p:txBody>
      </p:sp>
      <p:pic>
        <p:nvPicPr>
          <p:cNvPr id="158" name="Picture 157" descr="Graphical user interface, application&#10;&#10;Description automatically generated">
            <a:extLst>
              <a:ext uri="{FF2B5EF4-FFF2-40B4-BE49-F238E27FC236}">
                <a16:creationId xmlns:a16="http://schemas.microsoft.com/office/drawing/2014/main" id="{C7279E65-3560-3B41-9D2D-34D28F29B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988" y="3581399"/>
            <a:ext cx="6455411" cy="5333989"/>
          </a:xfrm>
          <a:prstGeom prst="rect">
            <a:avLst/>
          </a:prstGeom>
        </p:spPr>
      </p:pic>
      <p:pic>
        <p:nvPicPr>
          <p:cNvPr id="159" name="Picture 158" descr="Text&#10;&#10;Description automatically generated with medium confidence">
            <a:extLst>
              <a:ext uri="{FF2B5EF4-FFF2-40B4-BE49-F238E27FC236}">
                <a16:creationId xmlns:a16="http://schemas.microsoft.com/office/drawing/2014/main" id="{23117D69-AC56-6643-9034-EA6DF6631C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9200" y="9096057"/>
            <a:ext cx="2379024" cy="730045"/>
          </a:xfrm>
          <a:prstGeom prst="rect">
            <a:avLst/>
          </a:prstGeom>
        </p:spPr>
      </p:pic>
      <p:pic>
        <p:nvPicPr>
          <p:cNvPr id="160" name="Picture 159" descr="Logo, company name&#10;&#10;Description automatically generated">
            <a:extLst>
              <a:ext uri="{FF2B5EF4-FFF2-40B4-BE49-F238E27FC236}">
                <a16:creationId xmlns:a16="http://schemas.microsoft.com/office/drawing/2014/main" id="{D9DB8EAF-2269-1846-BF1E-8B8A7F0550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5975" y="609601"/>
            <a:ext cx="2536825" cy="785692"/>
          </a:xfrm>
          <a:prstGeom prst="rect">
            <a:avLst/>
          </a:prstGeom>
        </p:spPr>
      </p:pic>
      <p:pic>
        <p:nvPicPr>
          <p:cNvPr id="162" name="Picture 161" descr="Text&#10;&#10;Description automatically generated with medium confidence">
            <a:extLst>
              <a:ext uri="{FF2B5EF4-FFF2-40B4-BE49-F238E27FC236}">
                <a16:creationId xmlns:a16="http://schemas.microsoft.com/office/drawing/2014/main" id="{745E4C40-8611-D944-89C2-75E7855E6E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7069" y="2743536"/>
            <a:ext cx="824592" cy="669982"/>
          </a:xfrm>
          <a:prstGeom prst="rect">
            <a:avLst/>
          </a:prstGeom>
        </p:spPr>
      </p:pic>
      <p:pic>
        <p:nvPicPr>
          <p:cNvPr id="164" name="Picture 163" descr="Logo&#10;&#10;Description automatically generated">
            <a:extLst>
              <a:ext uri="{FF2B5EF4-FFF2-40B4-BE49-F238E27FC236}">
                <a16:creationId xmlns:a16="http://schemas.microsoft.com/office/drawing/2014/main" id="{8BBA9C9A-E9F6-E54D-A1CD-304CA24415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23747" y="2808790"/>
            <a:ext cx="1123950" cy="520037"/>
          </a:xfrm>
          <a:prstGeom prst="rect">
            <a:avLst/>
          </a:prstGeom>
        </p:spPr>
      </p:pic>
      <p:pic>
        <p:nvPicPr>
          <p:cNvPr id="166" name="Picture 165" descr="A picture containing text, sign, clipart&#10;&#10;Description automatically generated">
            <a:extLst>
              <a:ext uri="{FF2B5EF4-FFF2-40B4-BE49-F238E27FC236}">
                <a16:creationId xmlns:a16="http://schemas.microsoft.com/office/drawing/2014/main" id="{E7EB9C08-B3F4-CA4F-BEE9-C6D04B2D263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24979" y="2771824"/>
            <a:ext cx="801992" cy="691847"/>
          </a:xfrm>
          <a:prstGeom prst="rect">
            <a:avLst/>
          </a:prstGeom>
        </p:spPr>
      </p:pic>
      <p:pic>
        <p:nvPicPr>
          <p:cNvPr id="168" name="Picture 167" descr="Diagram&#10;&#10;Description automatically generated">
            <a:extLst>
              <a:ext uri="{FF2B5EF4-FFF2-40B4-BE49-F238E27FC236}">
                <a16:creationId xmlns:a16="http://schemas.microsoft.com/office/drawing/2014/main" id="{CAABF4B8-073A-3643-8410-8527820E5FA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34485" y="2763349"/>
            <a:ext cx="685800" cy="761310"/>
          </a:xfrm>
          <a:prstGeom prst="rect">
            <a:avLst/>
          </a:prstGeom>
        </p:spPr>
      </p:pic>
      <p:pic>
        <p:nvPicPr>
          <p:cNvPr id="170" name="Picture 169" descr="A white and black logo&#10;&#10;Description automatically generated with medium confidence">
            <a:extLst>
              <a:ext uri="{FF2B5EF4-FFF2-40B4-BE49-F238E27FC236}">
                <a16:creationId xmlns:a16="http://schemas.microsoft.com/office/drawing/2014/main" id="{7A33FF4A-FE5E-0C4F-954A-1E434F48117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3183" y="7777577"/>
            <a:ext cx="1276182" cy="661069"/>
          </a:xfrm>
          <a:prstGeom prst="rect">
            <a:avLst/>
          </a:prstGeom>
        </p:spPr>
      </p:pic>
      <p:pic>
        <p:nvPicPr>
          <p:cNvPr id="172" name="Picture 171" descr="Logo, company name&#10;&#10;Description automatically generated">
            <a:extLst>
              <a:ext uri="{FF2B5EF4-FFF2-40B4-BE49-F238E27FC236}">
                <a16:creationId xmlns:a16="http://schemas.microsoft.com/office/drawing/2014/main" id="{7857CBF9-DE8A-9D48-9EA9-FAFF835B54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34485" y="7721659"/>
            <a:ext cx="1039311" cy="716548"/>
          </a:xfrm>
          <a:prstGeom prst="rect">
            <a:avLst/>
          </a:prstGeom>
        </p:spPr>
      </p:pic>
      <p:pic>
        <p:nvPicPr>
          <p:cNvPr id="19" name="Picture 18" descr="Logo&#10;&#10;Description automatically generated">
            <a:extLst>
              <a:ext uri="{FF2B5EF4-FFF2-40B4-BE49-F238E27FC236}">
                <a16:creationId xmlns:a16="http://schemas.microsoft.com/office/drawing/2014/main" id="{B3DC9E87-6100-774B-8A2B-22537ECC523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930057" y="63771"/>
            <a:ext cx="488876" cy="4719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220979" cy="212879"/>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1</a:t>
            </a:r>
            <a:r>
              <a:rPr lang="en-CA" sz="1300" b="1" spc="-65" dirty="0">
                <a:solidFill>
                  <a:srgbClr val="BCBEC0"/>
                </a:solidFill>
                <a:latin typeface="Lucida Sans"/>
                <a:cs typeface="Lucida Sans"/>
              </a:rPr>
              <a:t>1</a:t>
            </a:r>
            <a:endParaRPr sz="1300" dirty="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0" y="13449"/>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a:p>
        </p:txBody>
      </p:sp>
      <p:sp>
        <p:nvSpPr>
          <p:cNvPr id="7" name="object 7"/>
          <p:cNvSpPr txBox="1">
            <a:spLocks noGrp="1"/>
          </p:cNvSpPr>
          <p:nvPr>
            <p:ph type="title"/>
          </p:nvPr>
        </p:nvSpPr>
        <p:spPr>
          <a:xfrm>
            <a:off x="381000" y="474850"/>
            <a:ext cx="4205604" cy="384721"/>
          </a:xfrm>
          <a:prstGeom prst="rect">
            <a:avLst/>
          </a:prstGeom>
        </p:spPr>
        <p:txBody>
          <a:bodyPr vert="horz" wrap="square" lIns="0" tIns="15240" rIns="0" bIns="0" rtlCol="0">
            <a:spAutoFit/>
          </a:bodyPr>
          <a:lstStyle/>
          <a:p>
            <a:pPr marL="12700">
              <a:lnSpc>
                <a:spcPct val="100000"/>
              </a:lnSpc>
              <a:spcBef>
                <a:spcPts val="120"/>
              </a:spcBef>
            </a:pPr>
            <a:r>
              <a:rPr lang="en-CA" sz="2400" spc="-30" dirty="0"/>
              <a:t>REFERENCES</a:t>
            </a:r>
            <a:endParaRPr sz="2400" spc="-30" dirty="0"/>
          </a:p>
        </p:txBody>
      </p:sp>
      <p:pic>
        <p:nvPicPr>
          <p:cNvPr id="159" name="Picture 158" descr="Text&#10;&#10;Description automatically generated with medium confidence">
            <a:extLst>
              <a:ext uri="{FF2B5EF4-FFF2-40B4-BE49-F238E27FC236}">
                <a16:creationId xmlns:a16="http://schemas.microsoft.com/office/drawing/2014/main" id="{23117D69-AC56-6643-9034-EA6DF6631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409" y="9108870"/>
            <a:ext cx="2379024" cy="730045"/>
          </a:xfrm>
          <a:prstGeom prst="rect">
            <a:avLst/>
          </a:prstGeom>
        </p:spPr>
      </p:pic>
      <p:pic>
        <p:nvPicPr>
          <p:cNvPr id="160" name="Picture 159" descr="Logo, company name&#10;&#10;Description automatically generated">
            <a:extLst>
              <a:ext uri="{FF2B5EF4-FFF2-40B4-BE49-F238E27FC236}">
                <a16:creationId xmlns:a16="http://schemas.microsoft.com/office/drawing/2014/main" id="{D9DB8EAF-2269-1846-BF1E-8B8A7F055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5975" y="609601"/>
            <a:ext cx="2536825" cy="785692"/>
          </a:xfrm>
          <a:prstGeom prst="rect">
            <a:avLst/>
          </a:prstGeom>
        </p:spPr>
      </p:pic>
      <p:pic>
        <p:nvPicPr>
          <p:cNvPr id="9" name="Picture 8" descr="Logo, company name&#10;&#10;Description automatically generated">
            <a:extLst>
              <a:ext uri="{FF2B5EF4-FFF2-40B4-BE49-F238E27FC236}">
                <a16:creationId xmlns:a16="http://schemas.microsoft.com/office/drawing/2014/main" id="{5776E509-23D4-D046-8DBE-8668DA4897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1820" y="7682102"/>
            <a:ext cx="1124979" cy="707234"/>
          </a:xfrm>
          <a:prstGeom prst="rect">
            <a:avLst/>
          </a:prstGeom>
        </p:spPr>
      </p:pic>
      <p:pic>
        <p:nvPicPr>
          <p:cNvPr id="11" name="Picture 10" descr="Text&#10;&#10;Description automatically generated">
            <a:extLst>
              <a:ext uri="{FF2B5EF4-FFF2-40B4-BE49-F238E27FC236}">
                <a16:creationId xmlns:a16="http://schemas.microsoft.com/office/drawing/2014/main" id="{087A0AE6-4EF7-8D4D-BD59-D6F8A7AB78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80623" y="5511640"/>
            <a:ext cx="1197611" cy="534294"/>
          </a:xfrm>
          <a:prstGeom prst="rect">
            <a:avLst/>
          </a:prstGeom>
        </p:spPr>
      </p:pic>
      <p:pic>
        <p:nvPicPr>
          <p:cNvPr id="14" name="Picture 13" descr="Logo, company name&#10;&#10;Description automatically generated">
            <a:extLst>
              <a:ext uri="{FF2B5EF4-FFF2-40B4-BE49-F238E27FC236}">
                <a16:creationId xmlns:a16="http://schemas.microsoft.com/office/drawing/2014/main" id="{8BEB4581-DB9F-A346-A3A6-B14C07EF1F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6560" y="6205243"/>
            <a:ext cx="1405960" cy="78662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18BC66DA-EE57-F74C-A64E-0DAF9CF034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50786" y="2449956"/>
            <a:ext cx="1656284" cy="388536"/>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C03772DF-F6E0-B24D-9738-BF726499ABA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95614" y="2277788"/>
            <a:ext cx="1122845" cy="847058"/>
          </a:xfrm>
          <a:prstGeom prst="rect">
            <a:avLst/>
          </a:prstGeom>
        </p:spPr>
      </p:pic>
      <p:pic>
        <p:nvPicPr>
          <p:cNvPr id="20" name="Picture 19" descr="Logo, company name&#10;&#10;Description automatically generated">
            <a:extLst>
              <a:ext uri="{FF2B5EF4-FFF2-40B4-BE49-F238E27FC236}">
                <a16:creationId xmlns:a16="http://schemas.microsoft.com/office/drawing/2014/main" id="{893463CA-D29C-B84E-8E5A-805DA0E723D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3963" y="5232293"/>
            <a:ext cx="1006264" cy="49165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F18B04B9-4D65-1F46-811D-9E18AD318E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2042" y="3759694"/>
            <a:ext cx="1263394" cy="341824"/>
          </a:xfrm>
          <a:prstGeom prst="rect">
            <a:avLst/>
          </a:prstGeom>
        </p:spPr>
      </p:pic>
      <p:pic>
        <p:nvPicPr>
          <p:cNvPr id="24" name="Picture 23" descr="Logo&#10;&#10;Description automatically generated">
            <a:extLst>
              <a:ext uri="{FF2B5EF4-FFF2-40B4-BE49-F238E27FC236}">
                <a16:creationId xmlns:a16="http://schemas.microsoft.com/office/drawing/2014/main" id="{45EE60A4-1952-174E-BF28-AD373DF4619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95087" y="1273297"/>
            <a:ext cx="1235849" cy="755424"/>
          </a:xfrm>
          <a:prstGeom prst="rect">
            <a:avLst/>
          </a:prstGeom>
        </p:spPr>
      </p:pic>
      <p:pic>
        <p:nvPicPr>
          <p:cNvPr id="26" name="Picture 25" descr="A picture containing text, clipart&#10;&#10;Description automatically generated">
            <a:extLst>
              <a:ext uri="{FF2B5EF4-FFF2-40B4-BE49-F238E27FC236}">
                <a16:creationId xmlns:a16="http://schemas.microsoft.com/office/drawing/2014/main" id="{3D131B8A-38F6-A04B-AA70-A388E81B4FA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57036" y="3294346"/>
            <a:ext cx="923191" cy="509285"/>
          </a:xfrm>
          <a:prstGeom prst="rect">
            <a:avLst/>
          </a:prstGeom>
        </p:spPr>
      </p:pic>
      <p:pic>
        <p:nvPicPr>
          <p:cNvPr id="28" name="Picture 27" descr="Logo&#10;&#10;Description automatically generated with medium confidence">
            <a:extLst>
              <a:ext uri="{FF2B5EF4-FFF2-40B4-BE49-F238E27FC236}">
                <a16:creationId xmlns:a16="http://schemas.microsoft.com/office/drawing/2014/main" id="{CA25A54F-AAF5-CD42-9606-127C3313ADB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44500" y="6293749"/>
            <a:ext cx="657127" cy="322745"/>
          </a:xfrm>
          <a:prstGeom prst="rect">
            <a:avLst/>
          </a:prstGeom>
        </p:spPr>
      </p:pic>
      <p:pic>
        <p:nvPicPr>
          <p:cNvPr id="30" name="Picture 29" descr="Text&#10;&#10;Description automatically generated with medium confidence">
            <a:extLst>
              <a:ext uri="{FF2B5EF4-FFF2-40B4-BE49-F238E27FC236}">
                <a16:creationId xmlns:a16="http://schemas.microsoft.com/office/drawing/2014/main" id="{085DF2C9-4DCE-244D-B47D-81C074261A5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60606" y="5439531"/>
            <a:ext cx="962855" cy="343268"/>
          </a:xfrm>
          <a:prstGeom prst="rect">
            <a:avLst/>
          </a:prstGeom>
        </p:spPr>
      </p:pic>
      <p:pic>
        <p:nvPicPr>
          <p:cNvPr id="32" name="Picture 31" descr="Text&#10;&#10;Description automatically generated with medium confidence">
            <a:extLst>
              <a:ext uri="{FF2B5EF4-FFF2-40B4-BE49-F238E27FC236}">
                <a16:creationId xmlns:a16="http://schemas.microsoft.com/office/drawing/2014/main" id="{96AB2F73-C518-8749-8D2C-CEC4D1E906C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402349" y="7315719"/>
            <a:ext cx="1296043" cy="495399"/>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AC2B5554-B3F1-0E4D-8C41-4C6877307CFC}"/>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61959" y="8240129"/>
            <a:ext cx="857241" cy="404866"/>
          </a:xfrm>
          <a:prstGeom prst="rect">
            <a:avLst/>
          </a:prstGeom>
        </p:spPr>
      </p:pic>
      <p:pic>
        <p:nvPicPr>
          <p:cNvPr id="38" name="Picture 37" descr="Logo, company name&#10;&#10;Description automatically generated">
            <a:extLst>
              <a:ext uri="{FF2B5EF4-FFF2-40B4-BE49-F238E27FC236}">
                <a16:creationId xmlns:a16="http://schemas.microsoft.com/office/drawing/2014/main" id="{AFC9F515-219A-6845-AA22-1BA0EC0A1E6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692090" y="4969237"/>
            <a:ext cx="1130690" cy="537901"/>
          </a:xfrm>
          <a:prstGeom prst="rect">
            <a:avLst/>
          </a:prstGeom>
        </p:spPr>
      </p:pic>
      <p:pic>
        <p:nvPicPr>
          <p:cNvPr id="40" name="Picture 39" descr="Icon&#10;&#10;Description automatically generated with medium confidence">
            <a:extLst>
              <a:ext uri="{FF2B5EF4-FFF2-40B4-BE49-F238E27FC236}">
                <a16:creationId xmlns:a16="http://schemas.microsoft.com/office/drawing/2014/main" id="{E97FF440-12A1-064E-A8B5-95E0773E5C00}"/>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28281" y="6455121"/>
            <a:ext cx="1172431" cy="353259"/>
          </a:xfrm>
          <a:prstGeom prst="rect">
            <a:avLst/>
          </a:prstGeom>
        </p:spPr>
      </p:pic>
      <p:pic>
        <p:nvPicPr>
          <p:cNvPr id="42" name="Picture 41" descr="Logo, company name&#10;&#10;Description automatically generated">
            <a:extLst>
              <a:ext uri="{FF2B5EF4-FFF2-40B4-BE49-F238E27FC236}">
                <a16:creationId xmlns:a16="http://schemas.microsoft.com/office/drawing/2014/main" id="{112AF44F-09FC-D848-B734-C988EB15449C}"/>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415472" y="7604844"/>
            <a:ext cx="1242899" cy="574131"/>
          </a:xfrm>
          <a:prstGeom prst="rect">
            <a:avLst/>
          </a:prstGeom>
        </p:spPr>
      </p:pic>
      <p:pic>
        <p:nvPicPr>
          <p:cNvPr id="44" name="Picture 43" descr="A red and white logo&#10;&#10;Description automatically generated with low confidence">
            <a:extLst>
              <a:ext uri="{FF2B5EF4-FFF2-40B4-BE49-F238E27FC236}">
                <a16:creationId xmlns:a16="http://schemas.microsoft.com/office/drawing/2014/main" id="{47E56E6C-34C2-E24D-8396-C51DF16AA2B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669758" y="6991869"/>
            <a:ext cx="1767105" cy="421452"/>
          </a:xfrm>
          <a:prstGeom prst="rect">
            <a:avLst/>
          </a:prstGeom>
        </p:spPr>
      </p:pic>
      <p:pic>
        <p:nvPicPr>
          <p:cNvPr id="46" name="Picture 45" descr="A picture containing company name&#10;&#10;Description automatically generated">
            <a:extLst>
              <a:ext uri="{FF2B5EF4-FFF2-40B4-BE49-F238E27FC236}">
                <a16:creationId xmlns:a16="http://schemas.microsoft.com/office/drawing/2014/main" id="{A3F6C25D-26C0-D348-AC4C-210FE9C90A9A}"/>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407268" y="8215418"/>
            <a:ext cx="648754" cy="544745"/>
          </a:xfrm>
          <a:prstGeom prst="rect">
            <a:avLst/>
          </a:prstGeom>
        </p:spPr>
      </p:pic>
      <p:pic>
        <p:nvPicPr>
          <p:cNvPr id="48" name="Picture 47" descr="A red and white logo&#10;&#10;Description automatically generated with low confidence">
            <a:extLst>
              <a:ext uri="{FF2B5EF4-FFF2-40B4-BE49-F238E27FC236}">
                <a16:creationId xmlns:a16="http://schemas.microsoft.com/office/drawing/2014/main" id="{25BD64F2-3BA1-2042-A4A3-54C6BC5BB3AA}"/>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347038" y="4237893"/>
            <a:ext cx="1519040" cy="484688"/>
          </a:xfrm>
          <a:prstGeom prst="rect">
            <a:avLst/>
          </a:prstGeom>
        </p:spPr>
      </p:pic>
      <p:pic>
        <p:nvPicPr>
          <p:cNvPr id="50" name="Picture 49" descr="A picture containing text, clipart&#10;&#10;Description automatically generated">
            <a:extLst>
              <a:ext uri="{FF2B5EF4-FFF2-40B4-BE49-F238E27FC236}">
                <a16:creationId xmlns:a16="http://schemas.microsoft.com/office/drawing/2014/main" id="{E3858D28-BF82-8546-A2C2-56B5CDDB23BC}"/>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464543" y="8169350"/>
            <a:ext cx="1122061" cy="566936"/>
          </a:xfrm>
          <a:prstGeom prst="rect">
            <a:avLst/>
          </a:prstGeom>
        </p:spPr>
      </p:pic>
      <p:pic>
        <p:nvPicPr>
          <p:cNvPr id="52" name="Picture 51" descr="Logo, company name&#10;&#10;Description automatically generated">
            <a:extLst>
              <a:ext uri="{FF2B5EF4-FFF2-40B4-BE49-F238E27FC236}">
                <a16:creationId xmlns:a16="http://schemas.microsoft.com/office/drawing/2014/main" id="{5F7DA0CE-E342-EA4B-9F32-A327C08C1073}"/>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5052105" y="8442562"/>
            <a:ext cx="828122" cy="510075"/>
          </a:xfrm>
          <a:prstGeom prst="rect">
            <a:avLst/>
          </a:prstGeom>
        </p:spPr>
      </p:pic>
      <p:pic>
        <p:nvPicPr>
          <p:cNvPr id="54" name="Picture 53" descr="Logo, company name&#10;&#10;Description automatically generated">
            <a:extLst>
              <a:ext uri="{FF2B5EF4-FFF2-40B4-BE49-F238E27FC236}">
                <a16:creationId xmlns:a16="http://schemas.microsoft.com/office/drawing/2014/main" id="{422A4DCE-DC66-B343-8BAD-160ED44C61FE}"/>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204114" y="4718334"/>
            <a:ext cx="959614" cy="629513"/>
          </a:xfrm>
          <a:prstGeom prst="rect">
            <a:avLst/>
          </a:prstGeom>
        </p:spPr>
      </p:pic>
      <p:pic>
        <p:nvPicPr>
          <p:cNvPr id="56" name="Picture 55" descr="Logo&#10;&#10;Description automatically generated">
            <a:extLst>
              <a:ext uri="{FF2B5EF4-FFF2-40B4-BE49-F238E27FC236}">
                <a16:creationId xmlns:a16="http://schemas.microsoft.com/office/drawing/2014/main" id="{019F391F-4B90-2149-95F1-1D010AEB8A63}"/>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337016" y="6455554"/>
            <a:ext cx="834200" cy="867792"/>
          </a:xfrm>
          <a:prstGeom prst="rect">
            <a:avLst/>
          </a:prstGeom>
        </p:spPr>
      </p:pic>
      <p:pic>
        <p:nvPicPr>
          <p:cNvPr id="58" name="Picture 57" descr="A picture containing indoor, table, dining table&#10;&#10;Description automatically generated">
            <a:extLst>
              <a:ext uri="{FF2B5EF4-FFF2-40B4-BE49-F238E27FC236}">
                <a16:creationId xmlns:a16="http://schemas.microsoft.com/office/drawing/2014/main" id="{2C1B76B1-EDD1-9146-A056-AB93B1D6FA1D}"/>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5739058" y="2209827"/>
            <a:ext cx="1656284" cy="402633"/>
          </a:xfrm>
          <a:prstGeom prst="rect">
            <a:avLst/>
          </a:prstGeom>
        </p:spPr>
      </p:pic>
      <p:pic>
        <p:nvPicPr>
          <p:cNvPr id="60" name="Picture 59" descr="Graphical user interface, application&#10;&#10;Description automatically generated with medium confidence">
            <a:extLst>
              <a:ext uri="{FF2B5EF4-FFF2-40B4-BE49-F238E27FC236}">
                <a16:creationId xmlns:a16="http://schemas.microsoft.com/office/drawing/2014/main" id="{E05EBF34-0DD9-084D-9789-5CD2A2477F4E}"/>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312881" y="4270193"/>
            <a:ext cx="1213225" cy="997375"/>
          </a:xfrm>
          <a:prstGeom prst="rect">
            <a:avLst/>
          </a:prstGeom>
        </p:spPr>
      </p:pic>
      <p:pic>
        <p:nvPicPr>
          <p:cNvPr id="62" name="Picture 61" descr="Graphical user interface&#10;&#10;Description automatically generated">
            <a:extLst>
              <a:ext uri="{FF2B5EF4-FFF2-40B4-BE49-F238E27FC236}">
                <a16:creationId xmlns:a16="http://schemas.microsoft.com/office/drawing/2014/main" id="{9297671E-E529-9E46-9CF6-C94EF0A2E84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854842" y="1490509"/>
            <a:ext cx="1968500" cy="647700"/>
          </a:xfrm>
          <a:prstGeom prst="rect">
            <a:avLst/>
          </a:prstGeom>
        </p:spPr>
      </p:pic>
      <p:pic>
        <p:nvPicPr>
          <p:cNvPr id="128" name="Picture 127" descr="A picture containing shape&#10;&#10;Description automatically generated">
            <a:extLst>
              <a:ext uri="{FF2B5EF4-FFF2-40B4-BE49-F238E27FC236}">
                <a16:creationId xmlns:a16="http://schemas.microsoft.com/office/drawing/2014/main" id="{F6377C61-97CE-7444-80F1-ECF32FA87DE6}"/>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036922" y="1485730"/>
            <a:ext cx="1376518" cy="458839"/>
          </a:xfrm>
          <a:prstGeom prst="rect">
            <a:avLst/>
          </a:prstGeom>
        </p:spPr>
      </p:pic>
      <p:pic>
        <p:nvPicPr>
          <p:cNvPr id="130" name="Picture 129" descr="Text&#10;&#10;Description automatically generated">
            <a:extLst>
              <a:ext uri="{FF2B5EF4-FFF2-40B4-BE49-F238E27FC236}">
                <a16:creationId xmlns:a16="http://schemas.microsoft.com/office/drawing/2014/main" id="{A54786B8-D9A0-7D49-A0DB-98377352ED72}"/>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079550" y="2885642"/>
            <a:ext cx="975300" cy="707235"/>
          </a:xfrm>
          <a:prstGeom prst="rect">
            <a:avLst/>
          </a:prstGeom>
        </p:spPr>
      </p:pic>
      <p:pic>
        <p:nvPicPr>
          <p:cNvPr id="132" name="Picture 131" descr="A picture containing text&#10;&#10;Description automatically generated">
            <a:extLst>
              <a:ext uri="{FF2B5EF4-FFF2-40B4-BE49-F238E27FC236}">
                <a16:creationId xmlns:a16="http://schemas.microsoft.com/office/drawing/2014/main" id="{604CCFFB-9E1F-644F-BE41-AA063A1FBEF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180414" y="1629826"/>
            <a:ext cx="1143191" cy="470726"/>
          </a:xfrm>
          <a:prstGeom prst="rect">
            <a:avLst/>
          </a:prstGeom>
        </p:spPr>
      </p:pic>
      <p:pic>
        <p:nvPicPr>
          <p:cNvPr id="134" name="Picture 133" descr="Logo, icon, company name&#10;&#10;Description automatically generated">
            <a:extLst>
              <a:ext uri="{FF2B5EF4-FFF2-40B4-BE49-F238E27FC236}">
                <a16:creationId xmlns:a16="http://schemas.microsoft.com/office/drawing/2014/main" id="{FB8551FD-51F7-3E4D-87BF-45D0CA22F88E}"/>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847887" y="4165907"/>
            <a:ext cx="475622" cy="583020"/>
          </a:xfrm>
          <a:prstGeom prst="rect">
            <a:avLst/>
          </a:prstGeom>
        </p:spPr>
      </p:pic>
      <p:pic>
        <p:nvPicPr>
          <p:cNvPr id="136" name="Picture 135" descr="Text&#10;&#10;Description automatically generated with low confidence">
            <a:extLst>
              <a:ext uri="{FF2B5EF4-FFF2-40B4-BE49-F238E27FC236}">
                <a16:creationId xmlns:a16="http://schemas.microsoft.com/office/drawing/2014/main" id="{39F1B847-6A25-AE49-BBD2-7E3F343E34CF}"/>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2480230" y="3021931"/>
            <a:ext cx="1405970" cy="760372"/>
          </a:xfrm>
          <a:prstGeom prst="rect">
            <a:avLst/>
          </a:prstGeom>
        </p:spPr>
      </p:pic>
      <p:pic>
        <p:nvPicPr>
          <p:cNvPr id="138" name="Picture 137" descr="Logo&#10;&#10;Description automatically generated">
            <a:extLst>
              <a:ext uri="{FF2B5EF4-FFF2-40B4-BE49-F238E27FC236}">
                <a16:creationId xmlns:a16="http://schemas.microsoft.com/office/drawing/2014/main" id="{7DE349E3-2929-4841-8D27-350609B8C1BE}"/>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413622" y="2376317"/>
            <a:ext cx="917413" cy="788200"/>
          </a:xfrm>
          <a:prstGeom prst="rect">
            <a:avLst/>
          </a:prstGeom>
        </p:spPr>
      </p:pic>
      <p:pic>
        <p:nvPicPr>
          <p:cNvPr id="140" name="Picture 139" descr="A picture containing text, clipart, sign&#10;&#10;Description automatically generated">
            <a:extLst>
              <a:ext uri="{FF2B5EF4-FFF2-40B4-BE49-F238E27FC236}">
                <a16:creationId xmlns:a16="http://schemas.microsoft.com/office/drawing/2014/main" id="{1998D4E8-AAFA-094D-9046-861B3C4337F4}"/>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3035915" y="4776181"/>
            <a:ext cx="1465410" cy="847058"/>
          </a:xfrm>
          <a:prstGeom prst="rect">
            <a:avLst/>
          </a:prstGeom>
        </p:spPr>
      </p:pic>
      <p:pic>
        <p:nvPicPr>
          <p:cNvPr id="142" name="Picture 141" descr="Logo, company name&#10;&#10;Description automatically generated">
            <a:extLst>
              <a:ext uri="{FF2B5EF4-FFF2-40B4-BE49-F238E27FC236}">
                <a16:creationId xmlns:a16="http://schemas.microsoft.com/office/drawing/2014/main" id="{904914C8-23B1-C84D-9CC4-08ABD057901D}"/>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2838704" y="6122703"/>
            <a:ext cx="1193999" cy="45674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3A06DCC-2FFB-9046-A1C0-95319B93C118}"/>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62778" y="7011943"/>
            <a:ext cx="1068258" cy="498039"/>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55F762B5-1A1C-5849-BA73-FDF7222DCABE}"/>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3524939" y="9075483"/>
            <a:ext cx="1525431" cy="475260"/>
          </a:xfrm>
          <a:prstGeom prst="rect">
            <a:avLst/>
          </a:prstGeom>
        </p:spPr>
      </p:pic>
      <p:pic>
        <p:nvPicPr>
          <p:cNvPr id="17" name="Picture 16" descr="Logo&#10;&#10;Description automatically generated">
            <a:extLst>
              <a:ext uri="{FF2B5EF4-FFF2-40B4-BE49-F238E27FC236}">
                <a16:creationId xmlns:a16="http://schemas.microsoft.com/office/drawing/2014/main" id="{8629A799-2ED2-7345-B585-D8B026857E43}"/>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5947602" y="8794827"/>
            <a:ext cx="1239197" cy="628086"/>
          </a:xfrm>
          <a:prstGeom prst="rect">
            <a:avLst/>
          </a:prstGeom>
        </p:spPr>
      </p:pic>
      <p:pic>
        <p:nvPicPr>
          <p:cNvPr id="21" name="Picture 20" descr="Graphical user interface, text&#10;&#10;Description automatically generated">
            <a:extLst>
              <a:ext uri="{FF2B5EF4-FFF2-40B4-BE49-F238E27FC236}">
                <a16:creationId xmlns:a16="http://schemas.microsoft.com/office/drawing/2014/main" id="{752BFDDF-E1DC-414E-9F27-736A22BD8AD5}"/>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2486533" y="3964777"/>
            <a:ext cx="1546169" cy="613989"/>
          </a:xfrm>
          <a:prstGeom prst="rect">
            <a:avLst/>
          </a:prstGeom>
        </p:spPr>
      </p:pic>
      <p:pic>
        <p:nvPicPr>
          <p:cNvPr id="25" name="Picture 24" descr="Text&#10;&#10;Description automatically generated with medium confidence">
            <a:extLst>
              <a:ext uri="{FF2B5EF4-FFF2-40B4-BE49-F238E27FC236}">
                <a16:creationId xmlns:a16="http://schemas.microsoft.com/office/drawing/2014/main" id="{CC3167D9-110B-4F4F-A6EE-86C8E6939AFF}"/>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6180414" y="3895933"/>
            <a:ext cx="1244055" cy="561857"/>
          </a:xfrm>
          <a:prstGeom prst="rect">
            <a:avLst/>
          </a:prstGeom>
        </p:spPr>
      </p:pic>
      <p:pic>
        <p:nvPicPr>
          <p:cNvPr id="55" name="Picture 54" descr="Logo&#10;&#10;Description automatically generated">
            <a:extLst>
              <a:ext uri="{FF2B5EF4-FFF2-40B4-BE49-F238E27FC236}">
                <a16:creationId xmlns:a16="http://schemas.microsoft.com/office/drawing/2014/main" id="{2946AC00-27BF-E241-8B1D-180421B3F1B3}"/>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6379871" y="75304"/>
            <a:ext cx="488876" cy="471946"/>
          </a:xfrm>
          <a:prstGeom prst="rect">
            <a:avLst/>
          </a:prstGeom>
        </p:spPr>
      </p:pic>
    </p:spTree>
    <p:extLst>
      <p:ext uri="{BB962C8B-B14F-4D97-AF65-F5344CB8AC3E}">
        <p14:creationId xmlns:p14="http://schemas.microsoft.com/office/powerpoint/2010/main" val="85952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a:t>
            </a:r>
            <a:r>
              <a:rPr sz="850" b="1" spc="50" dirty="0">
                <a:solidFill>
                  <a:srgbClr val="0476B9"/>
                </a:solidFill>
                <a:latin typeface="Calibri"/>
                <a:cs typeface="Calibri"/>
                <a:hlinkClick r:id="rId2"/>
              </a:rPr>
              <a:t>.c</a:t>
            </a:r>
            <a:r>
              <a:rPr lang="en-CA" sz="850" b="1" spc="50" dirty="0">
                <a:solidFill>
                  <a:srgbClr val="0476B9"/>
                </a:solidFill>
                <a:latin typeface="Calibri"/>
                <a:cs typeface="Calibri"/>
                <a:hlinkClick r:id="rId2"/>
              </a:rPr>
              <a:t>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107022" y="9468580"/>
            <a:ext cx="220979" cy="212879"/>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1</a:t>
            </a:r>
            <a:r>
              <a:rPr lang="en-CA" sz="1300" b="1" spc="-65" dirty="0">
                <a:solidFill>
                  <a:srgbClr val="BCBEC0"/>
                </a:solidFill>
                <a:latin typeface="Lucida Sans"/>
                <a:cs typeface="Lucida Sans"/>
              </a:rPr>
              <a:t>2</a:t>
            </a:r>
            <a:endParaRPr sz="1300" dirty="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a:p>
        </p:txBody>
      </p:sp>
      <p:sp>
        <p:nvSpPr>
          <p:cNvPr id="8" name="object 8"/>
          <p:cNvSpPr txBox="1">
            <a:spLocks noGrp="1"/>
          </p:cNvSpPr>
          <p:nvPr>
            <p:ph type="title"/>
          </p:nvPr>
        </p:nvSpPr>
        <p:spPr>
          <a:xfrm>
            <a:off x="901700" y="474850"/>
            <a:ext cx="1774825" cy="638175"/>
          </a:xfrm>
          <a:prstGeom prst="rect">
            <a:avLst/>
          </a:prstGeom>
        </p:spPr>
        <p:txBody>
          <a:bodyPr vert="horz" wrap="square" lIns="0" tIns="15240" rIns="0" bIns="0" rtlCol="0">
            <a:spAutoFit/>
          </a:bodyPr>
          <a:lstStyle/>
          <a:p>
            <a:pPr marL="12700">
              <a:lnSpc>
                <a:spcPct val="100000"/>
              </a:lnSpc>
              <a:spcBef>
                <a:spcPts val="120"/>
              </a:spcBef>
            </a:pPr>
            <a:r>
              <a:rPr spc="-10" dirty="0"/>
              <a:t>NOTES</a:t>
            </a:r>
          </a:p>
        </p:txBody>
      </p:sp>
      <p:sp>
        <p:nvSpPr>
          <p:cNvPr id="9" name="object 9"/>
          <p:cNvSpPr/>
          <p:nvPr/>
        </p:nvSpPr>
        <p:spPr>
          <a:xfrm>
            <a:off x="917575" y="180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0" name="object 10"/>
          <p:cNvSpPr/>
          <p:nvPr/>
        </p:nvSpPr>
        <p:spPr>
          <a:xfrm>
            <a:off x="917575" y="205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1" name="object 11"/>
          <p:cNvSpPr/>
          <p:nvPr/>
        </p:nvSpPr>
        <p:spPr>
          <a:xfrm>
            <a:off x="917575" y="231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2" name="object 12"/>
          <p:cNvSpPr/>
          <p:nvPr/>
        </p:nvSpPr>
        <p:spPr>
          <a:xfrm>
            <a:off x="917575" y="256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3" name="object 13"/>
          <p:cNvSpPr/>
          <p:nvPr/>
        </p:nvSpPr>
        <p:spPr>
          <a:xfrm>
            <a:off x="917575" y="282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4" name="object 14"/>
          <p:cNvSpPr/>
          <p:nvPr/>
        </p:nvSpPr>
        <p:spPr>
          <a:xfrm>
            <a:off x="917575" y="307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5" name="object 15"/>
          <p:cNvSpPr/>
          <p:nvPr/>
        </p:nvSpPr>
        <p:spPr>
          <a:xfrm>
            <a:off x="917575" y="332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6" name="object 16"/>
          <p:cNvSpPr/>
          <p:nvPr/>
        </p:nvSpPr>
        <p:spPr>
          <a:xfrm>
            <a:off x="917575" y="358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7" name="object 17"/>
          <p:cNvSpPr/>
          <p:nvPr/>
        </p:nvSpPr>
        <p:spPr>
          <a:xfrm>
            <a:off x="917575" y="383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8" name="object 18"/>
          <p:cNvSpPr/>
          <p:nvPr/>
        </p:nvSpPr>
        <p:spPr>
          <a:xfrm>
            <a:off x="917575" y="409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19" name="object 19"/>
          <p:cNvSpPr/>
          <p:nvPr/>
        </p:nvSpPr>
        <p:spPr>
          <a:xfrm>
            <a:off x="917575" y="434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0" name="object 20"/>
          <p:cNvSpPr/>
          <p:nvPr/>
        </p:nvSpPr>
        <p:spPr>
          <a:xfrm>
            <a:off x="917575" y="459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1" name="object 21"/>
          <p:cNvSpPr/>
          <p:nvPr/>
        </p:nvSpPr>
        <p:spPr>
          <a:xfrm>
            <a:off x="917575" y="485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2" name="object 22"/>
          <p:cNvSpPr/>
          <p:nvPr/>
        </p:nvSpPr>
        <p:spPr>
          <a:xfrm>
            <a:off x="917575" y="510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3" name="object 23"/>
          <p:cNvSpPr/>
          <p:nvPr/>
        </p:nvSpPr>
        <p:spPr>
          <a:xfrm>
            <a:off x="917575" y="536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4" name="object 24"/>
          <p:cNvSpPr/>
          <p:nvPr/>
        </p:nvSpPr>
        <p:spPr>
          <a:xfrm>
            <a:off x="917575" y="561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5" name="object 25"/>
          <p:cNvSpPr/>
          <p:nvPr/>
        </p:nvSpPr>
        <p:spPr>
          <a:xfrm>
            <a:off x="917575" y="586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6" name="object 26"/>
          <p:cNvSpPr/>
          <p:nvPr/>
        </p:nvSpPr>
        <p:spPr>
          <a:xfrm>
            <a:off x="917575" y="612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7" name="object 27"/>
          <p:cNvSpPr/>
          <p:nvPr/>
        </p:nvSpPr>
        <p:spPr>
          <a:xfrm>
            <a:off x="917575" y="637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8" name="object 28"/>
          <p:cNvSpPr/>
          <p:nvPr/>
        </p:nvSpPr>
        <p:spPr>
          <a:xfrm>
            <a:off x="917575" y="6630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29" name="object 29"/>
          <p:cNvSpPr/>
          <p:nvPr/>
        </p:nvSpPr>
        <p:spPr>
          <a:xfrm>
            <a:off x="917575" y="6884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0" name="object 30"/>
          <p:cNvSpPr/>
          <p:nvPr/>
        </p:nvSpPr>
        <p:spPr>
          <a:xfrm>
            <a:off x="917575" y="7138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1" name="object 31"/>
          <p:cNvSpPr/>
          <p:nvPr/>
        </p:nvSpPr>
        <p:spPr>
          <a:xfrm>
            <a:off x="917575" y="7392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2" name="object 32"/>
          <p:cNvSpPr/>
          <p:nvPr/>
        </p:nvSpPr>
        <p:spPr>
          <a:xfrm>
            <a:off x="917575" y="7646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3" name="object 33"/>
          <p:cNvSpPr/>
          <p:nvPr/>
        </p:nvSpPr>
        <p:spPr>
          <a:xfrm>
            <a:off x="917575" y="7900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4" name="object 34"/>
          <p:cNvSpPr/>
          <p:nvPr/>
        </p:nvSpPr>
        <p:spPr>
          <a:xfrm>
            <a:off x="917575" y="8154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5" name="object 35"/>
          <p:cNvSpPr/>
          <p:nvPr/>
        </p:nvSpPr>
        <p:spPr>
          <a:xfrm>
            <a:off x="917575" y="8408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6" name="object 36"/>
          <p:cNvSpPr/>
          <p:nvPr/>
        </p:nvSpPr>
        <p:spPr>
          <a:xfrm>
            <a:off x="917575" y="8662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7" name="object 37"/>
          <p:cNvSpPr/>
          <p:nvPr/>
        </p:nvSpPr>
        <p:spPr>
          <a:xfrm>
            <a:off x="917575" y="8916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8" name="object 38"/>
          <p:cNvSpPr/>
          <p:nvPr/>
        </p:nvSpPr>
        <p:spPr>
          <a:xfrm>
            <a:off x="3736975" y="180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39" name="object 39"/>
          <p:cNvSpPr/>
          <p:nvPr/>
        </p:nvSpPr>
        <p:spPr>
          <a:xfrm>
            <a:off x="3736975" y="205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0" name="object 40"/>
          <p:cNvSpPr/>
          <p:nvPr/>
        </p:nvSpPr>
        <p:spPr>
          <a:xfrm>
            <a:off x="3736975" y="231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1" name="object 41"/>
          <p:cNvSpPr/>
          <p:nvPr/>
        </p:nvSpPr>
        <p:spPr>
          <a:xfrm>
            <a:off x="3736975" y="256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2" name="object 42"/>
          <p:cNvSpPr/>
          <p:nvPr/>
        </p:nvSpPr>
        <p:spPr>
          <a:xfrm>
            <a:off x="3736975" y="282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3" name="object 43"/>
          <p:cNvSpPr/>
          <p:nvPr/>
        </p:nvSpPr>
        <p:spPr>
          <a:xfrm>
            <a:off x="3736975" y="307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4" name="object 44"/>
          <p:cNvSpPr/>
          <p:nvPr/>
        </p:nvSpPr>
        <p:spPr>
          <a:xfrm>
            <a:off x="3736975" y="332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5" name="object 45"/>
          <p:cNvSpPr/>
          <p:nvPr/>
        </p:nvSpPr>
        <p:spPr>
          <a:xfrm>
            <a:off x="3736975" y="358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6" name="object 46"/>
          <p:cNvSpPr/>
          <p:nvPr/>
        </p:nvSpPr>
        <p:spPr>
          <a:xfrm>
            <a:off x="3736975" y="383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7" name="object 47"/>
          <p:cNvSpPr/>
          <p:nvPr/>
        </p:nvSpPr>
        <p:spPr>
          <a:xfrm>
            <a:off x="3736975" y="409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8" name="object 48"/>
          <p:cNvSpPr/>
          <p:nvPr/>
        </p:nvSpPr>
        <p:spPr>
          <a:xfrm>
            <a:off x="3736975" y="434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49" name="object 49"/>
          <p:cNvSpPr/>
          <p:nvPr/>
        </p:nvSpPr>
        <p:spPr>
          <a:xfrm>
            <a:off x="3736975" y="459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0" name="object 50"/>
          <p:cNvSpPr/>
          <p:nvPr/>
        </p:nvSpPr>
        <p:spPr>
          <a:xfrm>
            <a:off x="3736975" y="485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1" name="object 51"/>
          <p:cNvSpPr/>
          <p:nvPr/>
        </p:nvSpPr>
        <p:spPr>
          <a:xfrm>
            <a:off x="3736975" y="510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2" name="object 52"/>
          <p:cNvSpPr/>
          <p:nvPr/>
        </p:nvSpPr>
        <p:spPr>
          <a:xfrm>
            <a:off x="3736975" y="5360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3" name="object 53"/>
          <p:cNvSpPr/>
          <p:nvPr/>
        </p:nvSpPr>
        <p:spPr>
          <a:xfrm>
            <a:off x="3736975" y="5614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4" name="object 54"/>
          <p:cNvSpPr/>
          <p:nvPr/>
        </p:nvSpPr>
        <p:spPr>
          <a:xfrm>
            <a:off x="3736975" y="5868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5" name="object 55"/>
          <p:cNvSpPr/>
          <p:nvPr/>
        </p:nvSpPr>
        <p:spPr>
          <a:xfrm>
            <a:off x="3736975" y="6122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6" name="object 56"/>
          <p:cNvSpPr/>
          <p:nvPr/>
        </p:nvSpPr>
        <p:spPr>
          <a:xfrm>
            <a:off x="3736975" y="6376085"/>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7" name="object 57"/>
          <p:cNvSpPr/>
          <p:nvPr/>
        </p:nvSpPr>
        <p:spPr>
          <a:xfrm>
            <a:off x="3736975" y="6630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8" name="object 58"/>
          <p:cNvSpPr/>
          <p:nvPr/>
        </p:nvSpPr>
        <p:spPr>
          <a:xfrm>
            <a:off x="3736975" y="6884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59" name="object 59"/>
          <p:cNvSpPr/>
          <p:nvPr/>
        </p:nvSpPr>
        <p:spPr>
          <a:xfrm>
            <a:off x="3736975" y="7138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60" name="object 60"/>
          <p:cNvSpPr/>
          <p:nvPr/>
        </p:nvSpPr>
        <p:spPr>
          <a:xfrm>
            <a:off x="3736975" y="7392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61" name="object 61"/>
          <p:cNvSpPr/>
          <p:nvPr/>
        </p:nvSpPr>
        <p:spPr>
          <a:xfrm>
            <a:off x="3736975" y="7646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62" name="object 62"/>
          <p:cNvSpPr/>
          <p:nvPr/>
        </p:nvSpPr>
        <p:spPr>
          <a:xfrm>
            <a:off x="3736975" y="7900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63" name="object 63"/>
          <p:cNvSpPr/>
          <p:nvPr/>
        </p:nvSpPr>
        <p:spPr>
          <a:xfrm>
            <a:off x="3736975" y="8154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64" name="object 64"/>
          <p:cNvSpPr/>
          <p:nvPr/>
        </p:nvSpPr>
        <p:spPr>
          <a:xfrm>
            <a:off x="3736975" y="8408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65" name="object 65"/>
          <p:cNvSpPr/>
          <p:nvPr/>
        </p:nvSpPr>
        <p:spPr>
          <a:xfrm>
            <a:off x="3736975" y="8662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sp>
        <p:nvSpPr>
          <p:cNvPr id="66" name="object 66"/>
          <p:cNvSpPr/>
          <p:nvPr/>
        </p:nvSpPr>
        <p:spPr>
          <a:xfrm>
            <a:off x="3736975" y="8916086"/>
            <a:ext cx="2667000" cy="0"/>
          </a:xfrm>
          <a:custGeom>
            <a:avLst/>
            <a:gdLst/>
            <a:ahLst/>
            <a:cxnLst/>
            <a:rect l="l" t="t" r="r" b="b"/>
            <a:pathLst>
              <a:path w="2667000">
                <a:moveTo>
                  <a:pt x="0" y="0"/>
                </a:moveTo>
                <a:lnTo>
                  <a:pt x="2667000" y="0"/>
                </a:lnTo>
              </a:path>
            </a:pathLst>
          </a:custGeom>
          <a:ln w="6350">
            <a:solidFill>
              <a:srgbClr val="8EACD7"/>
            </a:solidFill>
          </a:ln>
        </p:spPr>
        <p:txBody>
          <a:bodyPr wrap="square" lIns="0" tIns="0" rIns="0" bIns="0" rtlCol="0"/>
          <a:lstStyle/>
          <a:p>
            <a:endParaRPr/>
          </a:p>
        </p:txBody>
      </p:sp>
      <p:pic>
        <p:nvPicPr>
          <p:cNvPr id="70" name="Picture 69" descr="Logo, company name&#10;&#10;Description automatically generated">
            <a:extLst>
              <a:ext uri="{FF2B5EF4-FFF2-40B4-BE49-F238E27FC236}">
                <a16:creationId xmlns:a16="http://schemas.microsoft.com/office/drawing/2014/main" id="{3F553947-F44C-014C-9573-FB36C7C127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5975" y="609601"/>
            <a:ext cx="2536825" cy="785692"/>
          </a:xfrm>
          <a:prstGeom prst="rect">
            <a:avLst/>
          </a:prstGeom>
        </p:spPr>
      </p:pic>
      <p:pic>
        <p:nvPicPr>
          <p:cNvPr id="71" name="Picture 70" descr="Text&#10;&#10;Description automatically generated with medium confidence">
            <a:extLst>
              <a:ext uri="{FF2B5EF4-FFF2-40B4-BE49-F238E27FC236}">
                <a16:creationId xmlns:a16="http://schemas.microsoft.com/office/drawing/2014/main" id="{3DD1B227-5644-5441-83CA-55F626409A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6704" y="8939907"/>
            <a:ext cx="1790392" cy="549413"/>
          </a:xfrm>
          <a:prstGeom prst="rect">
            <a:avLst/>
          </a:prstGeom>
        </p:spPr>
      </p:pic>
      <p:pic>
        <p:nvPicPr>
          <p:cNvPr id="67" name="Picture 66" descr="A picture containing text&#10;&#10;Description automatically generated">
            <a:extLst>
              <a:ext uri="{FF2B5EF4-FFF2-40B4-BE49-F238E27FC236}">
                <a16:creationId xmlns:a16="http://schemas.microsoft.com/office/drawing/2014/main" id="{FC3EB15D-0CE9-5642-A105-747D80AB65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5088" y="1998275"/>
            <a:ext cx="1283867" cy="5956300"/>
          </a:xfrm>
          <a:prstGeom prst="rect">
            <a:avLst/>
          </a:prstGeom>
        </p:spPr>
      </p:pic>
      <p:pic>
        <p:nvPicPr>
          <p:cNvPr id="72" name="Picture 71" descr="Logo&#10;&#10;Description automatically generated">
            <a:extLst>
              <a:ext uri="{FF2B5EF4-FFF2-40B4-BE49-F238E27FC236}">
                <a16:creationId xmlns:a16="http://schemas.microsoft.com/office/drawing/2014/main" id="{7CB9BE65-48BD-E14D-A9FC-DF2BF3CF27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0216" y="9010770"/>
            <a:ext cx="488876" cy="4719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70517"/>
            <a:ext cx="7772400" cy="872490"/>
          </a:xfrm>
          <a:custGeom>
            <a:avLst/>
            <a:gdLst/>
            <a:ahLst/>
            <a:cxnLst/>
            <a:rect l="l" t="t" r="r" b="b"/>
            <a:pathLst>
              <a:path w="7772400" h="872489">
                <a:moveTo>
                  <a:pt x="0" y="872236"/>
                </a:moveTo>
                <a:lnTo>
                  <a:pt x="7772400" y="872236"/>
                </a:lnTo>
                <a:lnTo>
                  <a:pt x="7772400" y="0"/>
                </a:lnTo>
                <a:lnTo>
                  <a:pt x="0" y="0"/>
                </a:lnTo>
                <a:lnTo>
                  <a:pt x="0" y="872236"/>
                </a:lnTo>
                <a:close/>
              </a:path>
            </a:pathLst>
          </a:custGeom>
          <a:solidFill>
            <a:srgbClr val="0476B9"/>
          </a:solidFill>
        </p:spPr>
        <p:txBody>
          <a:bodyPr wrap="square" lIns="0" tIns="0" rIns="0" bIns="0" rtlCol="0"/>
          <a:lstStyle/>
          <a:p>
            <a:r>
              <a:rPr lang="en-CA" sz="3600" b="1" spc="-10" dirty="0">
                <a:solidFill>
                  <a:schemeClr val="bg1"/>
                </a:solidFill>
                <a:latin typeface="Arial" panose="020B0604020202020204" pitchFamily="34" charset="0"/>
                <a:cs typeface="Arial" panose="020B0604020202020204" pitchFamily="34" charset="0"/>
              </a:rPr>
              <a:t>Info:</a:t>
            </a:r>
            <a:endParaRPr sz="3600" b="1" dirty="0">
              <a:solidFill>
                <a:schemeClr val="bg1"/>
              </a:solidFill>
              <a:latin typeface="Arial" panose="020B0604020202020204" pitchFamily="34" charset="0"/>
              <a:cs typeface="Arial" panose="020B0604020202020204" pitchFamily="34" charset="0"/>
            </a:endParaRPr>
          </a:p>
        </p:txBody>
      </p:sp>
      <p:sp>
        <p:nvSpPr>
          <p:cNvPr id="35" name="object 35"/>
          <p:cNvSpPr/>
          <p:nvPr/>
        </p:nvSpPr>
        <p:spPr>
          <a:xfrm>
            <a:off x="1415811" y="5230924"/>
            <a:ext cx="2719705" cy="23495"/>
          </a:xfrm>
          <a:custGeom>
            <a:avLst/>
            <a:gdLst/>
            <a:ahLst/>
            <a:cxnLst/>
            <a:rect l="l" t="t" r="r" b="b"/>
            <a:pathLst>
              <a:path w="2719704" h="23495">
                <a:moveTo>
                  <a:pt x="2719285" y="0"/>
                </a:moveTo>
                <a:lnTo>
                  <a:pt x="3492" y="0"/>
                </a:lnTo>
                <a:lnTo>
                  <a:pt x="0" y="23456"/>
                </a:lnTo>
                <a:lnTo>
                  <a:pt x="2719285" y="23456"/>
                </a:lnTo>
                <a:lnTo>
                  <a:pt x="2719285" y="21107"/>
                </a:lnTo>
                <a:lnTo>
                  <a:pt x="2716949" y="21107"/>
                </a:lnTo>
                <a:lnTo>
                  <a:pt x="2716949" y="18757"/>
                </a:lnTo>
                <a:lnTo>
                  <a:pt x="5435" y="18757"/>
                </a:lnTo>
                <a:lnTo>
                  <a:pt x="7543" y="4686"/>
                </a:lnTo>
                <a:lnTo>
                  <a:pt x="2719285" y="4686"/>
                </a:lnTo>
                <a:lnTo>
                  <a:pt x="2719285" y="0"/>
                </a:lnTo>
                <a:close/>
              </a:path>
              <a:path w="2719704" h="23495">
                <a:moveTo>
                  <a:pt x="2719285" y="4686"/>
                </a:moveTo>
                <a:lnTo>
                  <a:pt x="2714586" y="4686"/>
                </a:lnTo>
                <a:lnTo>
                  <a:pt x="2714612" y="18757"/>
                </a:lnTo>
                <a:lnTo>
                  <a:pt x="2716949" y="18757"/>
                </a:lnTo>
                <a:lnTo>
                  <a:pt x="2716949" y="21107"/>
                </a:lnTo>
                <a:lnTo>
                  <a:pt x="2719285" y="21107"/>
                </a:lnTo>
                <a:lnTo>
                  <a:pt x="2719285" y="4686"/>
                </a:lnTo>
                <a:close/>
              </a:path>
            </a:pathLst>
          </a:custGeom>
          <a:solidFill>
            <a:srgbClr val="FFFFFF"/>
          </a:solidFill>
        </p:spPr>
        <p:txBody>
          <a:bodyPr wrap="square" lIns="0" tIns="0" rIns="0" bIns="0" rtlCol="0"/>
          <a:lstStyle/>
          <a:p>
            <a:endParaRPr/>
          </a:p>
        </p:txBody>
      </p:sp>
      <p:sp>
        <p:nvSpPr>
          <p:cNvPr id="50" name="object 50"/>
          <p:cNvSpPr txBox="1"/>
          <p:nvPr/>
        </p:nvSpPr>
        <p:spPr>
          <a:xfrm>
            <a:off x="1422400" y="8584577"/>
            <a:ext cx="4978399" cy="612988"/>
          </a:xfrm>
          <a:prstGeom prst="rect">
            <a:avLst/>
          </a:prstGeom>
        </p:spPr>
        <p:txBody>
          <a:bodyPr vert="horz" wrap="square" lIns="0" tIns="12700" rIns="0" bIns="0" rtlCol="0">
            <a:spAutoFit/>
          </a:bodyPr>
          <a:lstStyle/>
          <a:p>
            <a:pPr marL="12700" marR="491490" algn="just">
              <a:lnSpc>
                <a:spcPct val="100000"/>
              </a:lnSpc>
              <a:spcBef>
                <a:spcPts val="100"/>
              </a:spcBef>
            </a:pPr>
            <a:r>
              <a:rPr lang="en-CA" sz="800" dirty="0">
                <a:solidFill>
                  <a:schemeClr val="tx1">
                    <a:lumMod val="50000"/>
                    <a:lumOff val="50000"/>
                  </a:schemeClr>
                </a:solidFill>
              </a:rPr>
              <a:t>The information contained in this presentation is limited information, if you need additional or specific information  or personalized for reference reasons, please request it with the agent who shared this with you. We remind you that every information and or  quotation we make is in writing way and the prices  or offers shown in this document are only valid during  a limited period of time.</a:t>
            </a:r>
            <a:r>
              <a:rPr sz="600" spc="-10" dirty="0">
                <a:solidFill>
                  <a:schemeClr val="tx1">
                    <a:lumMod val="50000"/>
                    <a:lumOff val="50000"/>
                  </a:schemeClr>
                </a:solidFill>
                <a:latin typeface="Arial"/>
                <a:cs typeface="Arial"/>
              </a:rPr>
              <a:t> </a:t>
            </a:r>
            <a:r>
              <a:rPr lang="en-CA" sz="600" spc="-10" dirty="0">
                <a:solidFill>
                  <a:schemeClr val="tx1">
                    <a:lumMod val="50000"/>
                    <a:lumOff val="50000"/>
                  </a:schemeClr>
                </a:solidFill>
                <a:latin typeface="Arial"/>
                <a:cs typeface="Arial"/>
              </a:rPr>
              <a:t> </a:t>
            </a:r>
            <a:r>
              <a:rPr lang="en-CA" sz="700" spc="95" dirty="0" err="1">
                <a:solidFill>
                  <a:schemeClr val="tx1">
                    <a:lumMod val="50000"/>
                    <a:lumOff val="50000"/>
                  </a:schemeClr>
                </a:solidFill>
                <a:latin typeface="Calibri"/>
                <a:cs typeface="Calibri"/>
              </a:rPr>
              <a:t>Cimaltec</a:t>
            </a:r>
            <a:r>
              <a:rPr lang="en-CA" sz="700" spc="95" dirty="0">
                <a:solidFill>
                  <a:schemeClr val="tx1">
                    <a:lumMod val="50000"/>
                    <a:lumOff val="50000"/>
                  </a:schemeClr>
                </a:solidFill>
                <a:latin typeface="Calibri"/>
                <a:cs typeface="Calibri"/>
              </a:rPr>
              <a:t> es una </a:t>
            </a:r>
            <a:r>
              <a:rPr lang="en-CA" sz="700" spc="95" dirty="0" err="1">
                <a:solidFill>
                  <a:schemeClr val="tx1">
                    <a:lumMod val="50000"/>
                    <a:lumOff val="50000"/>
                  </a:schemeClr>
                </a:solidFill>
                <a:latin typeface="Calibri"/>
                <a:cs typeface="Calibri"/>
              </a:rPr>
              <a:t>marca</a:t>
            </a:r>
            <a:r>
              <a:rPr lang="en-CA" sz="700" spc="95" dirty="0">
                <a:solidFill>
                  <a:schemeClr val="tx1">
                    <a:lumMod val="50000"/>
                    <a:lumOff val="50000"/>
                  </a:schemeClr>
                </a:solidFill>
                <a:latin typeface="Calibri"/>
                <a:cs typeface="Calibri"/>
              </a:rPr>
              <a:t> </a:t>
            </a:r>
            <a:r>
              <a:rPr lang="en-CA" sz="700" spc="95" dirty="0" err="1">
                <a:solidFill>
                  <a:schemeClr val="tx1">
                    <a:lumMod val="50000"/>
                    <a:lumOff val="50000"/>
                  </a:schemeClr>
                </a:solidFill>
                <a:latin typeface="Calibri"/>
                <a:cs typeface="Calibri"/>
              </a:rPr>
              <a:t>registrada</a:t>
            </a:r>
            <a:r>
              <a:rPr lang="en-CA" sz="700" spc="95" dirty="0">
                <a:solidFill>
                  <a:schemeClr val="tx1">
                    <a:lumMod val="50000"/>
                    <a:lumOff val="50000"/>
                  </a:schemeClr>
                </a:solidFill>
                <a:latin typeface="Calibri"/>
                <a:cs typeface="Calibri"/>
              </a:rPr>
              <a:t> </a:t>
            </a:r>
            <a:r>
              <a:rPr sz="700" spc="-25" dirty="0">
                <a:solidFill>
                  <a:schemeClr val="tx1">
                    <a:lumMod val="50000"/>
                    <a:lumOff val="50000"/>
                  </a:schemeClr>
                </a:solidFill>
                <a:latin typeface="Calibri"/>
                <a:cs typeface="Calibri"/>
              </a:rPr>
              <a:t>©</a:t>
            </a:r>
            <a:r>
              <a:rPr sz="700" spc="-75" dirty="0">
                <a:solidFill>
                  <a:schemeClr val="tx1">
                    <a:lumMod val="50000"/>
                    <a:lumOff val="50000"/>
                  </a:schemeClr>
                </a:solidFill>
                <a:latin typeface="Calibri"/>
                <a:cs typeface="Calibri"/>
              </a:rPr>
              <a:t> </a:t>
            </a:r>
            <a:r>
              <a:rPr sz="700" spc="60" dirty="0">
                <a:solidFill>
                  <a:srgbClr val="0476B9"/>
                </a:solidFill>
                <a:latin typeface="Calibri"/>
                <a:cs typeface="Calibri"/>
              </a:rPr>
              <a:t>2019</a:t>
            </a:r>
            <a:r>
              <a:rPr sz="700" spc="85" dirty="0">
                <a:solidFill>
                  <a:srgbClr val="0476B9"/>
                </a:solidFill>
                <a:latin typeface="Calibri"/>
                <a:cs typeface="Calibri"/>
              </a:rPr>
              <a:t>.</a:t>
            </a:r>
            <a:r>
              <a:rPr sz="700" spc="125" dirty="0">
                <a:solidFill>
                  <a:srgbClr val="0476B9"/>
                </a:solidFill>
                <a:latin typeface="Calibri"/>
                <a:cs typeface="Calibri"/>
              </a:rPr>
              <a:t> </a:t>
            </a:r>
            <a:r>
              <a:rPr lang="en-CA" sz="700" spc="55" dirty="0">
                <a:solidFill>
                  <a:srgbClr val="0476B9"/>
                </a:solidFill>
                <a:latin typeface="Calibri"/>
                <a:cs typeface="Calibri"/>
              </a:rPr>
              <a:t>Derechos </a:t>
            </a:r>
            <a:r>
              <a:rPr lang="en-CA" sz="700" spc="55" dirty="0" err="1">
                <a:solidFill>
                  <a:srgbClr val="0476B9"/>
                </a:solidFill>
                <a:latin typeface="Calibri"/>
                <a:cs typeface="Calibri"/>
              </a:rPr>
              <a:t>Reservados</a:t>
            </a:r>
            <a:r>
              <a:rPr sz="700" spc="70" dirty="0">
                <a:solidFill>
                  <a:srgbClr val="0476B9"/>
                </a:solidFill>
                <a:latin typeface="Calibri"/>
                <a:cs typeface="Calibri"/>
              </a:rPr>
              <a:t>.</a:t>
            </a:r>
            <a:endParaRPr sz="700" dirty="0">
              <a:latin typeface="Calibri"/>
              <a:cs typeface="Calibri"/>
            </a:endParaRPr>
          </a:p>
        </p:txBody>
      </p:sp>
      <p:sp>
        <p:nvSpPr>
          <p:cNvPr id="51" name="object 51"/>
          <p:cNvSpPr/>
          <p:nvPr/>
        </p:nvSpPr>
        <p:spPr>
          <a:xfrm>
            <a:off x="0" y="9384221"/>
            <a:ext cx="7772399" cy="41447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2" name="object 52"/>
          <p:cNvSpPr txBox="1"/>
          <p:nvPr/>
        </p:nvSpPr>
        <p:spPr>
          <a:xfrm>
            <a:off x="1728476" y="5595993"/>
            <a:ext cx="2339730" cy="2126223"/>
          </a:xfrm>
          <a:prstGeom prst="rect">
            <a:avLst/>
          </a:prstGeom>
        </p:spPr>
        <p:txBody>
          <a:bodyPr vert="horz" wrap="square" lIns="0" tIns="12700" rIns="0" bIns="0" rtlCol="0">
            <a:spAutoFit/>
          </a:bodyPr>
          <a:lstStyle/>
          <a:p>
            <a:pPr algn="ctr">
              <a:lnSpc>
                <a:spcPct val="100000"/>
              </a:lnSpc>
              <a:spcBef>
                <a:spcPts val="100"/>
              </a:spcBef>
            </a:pPr>
            <a:r>
              <a:rPr lang="en-CA" sz="1100" b="1" spc="105" dirty="0">
                <a:solidFill>
                  <a:srgbClr val="0476B9"/>
                </a:solidFill>
                <a:latin typeface="Calibri"/>
                <a:cs typeface="Calibri"/>
              </a:rPr>
              <a:t>INQUIRIES</a:t>
            </a:r>
            <a:endParaRPr sz="1100" b="1" dirty="0">
              <a:latin typeface="Calibri"/>
              <a:cs typeface="Calibri"/>
            </a:endParaRPr>
          </a:p>
          <a:p>
            <a:pPr>
              <a:lnSpc>
                <a:spcPct val="100000"/>
              </a:lnSpc>
              <a:spcBef>
                <a:spcPts val="30"/>
              </a:spcBef>
            </a:pPr>
            <a:endParaRPr sz="900" dirty="0">
              <a:latin typeface="Calibri"/>
              <a:cs typeface="Calibri"/>
            </a:endParaRPr>
          </a:p>
          <a:p>
            <a:pPr algn="ctr">
              <a:lnSpc>
                <a:spcPct val="100000"/>
              </a:lnSpc>
              <a:spcBef>
                <a:spcPts val="5"/>
              </a:spcBef>
            </a:pPr>
            <a:r>
              <a:rPr lang="en-CA" sz="1000" b="1" spc="100" dirty="0">
                <a:solidFill>
                  <a:srgbClr val="636466"/>
                </a:solidFill>
                <a:latin typeface="Calibri"/>
                <a:cs typeface="Calibri"/>
              </a:rPr>
              <a:t>ESPUELA DEL FFCC 205</a:t>
            </a:r>
            <a:endParaRPr sz="1000" b="1" dirty="0">
              <a:latin typeface="Calibri"/>
              <a:cs typeface="Calibri"/>
            </a:endParaRPr>
          </a:p>
          <a:p>
            <a:pPr algn="ctr">
              <a:lnSpc>
                <a:spcPct val="100000"/>
              </a:lnSpc>
              <a:spcBef>
                <a:spcPts val="675"/>
              </a:spcBef>
            </a:pPr>
            <a:r>
              <a:rPr lang="en-CA" sz="1000" b="1" spc="70" dirty="0">
                <a:solidFill>
                  <a:srgbClr val="636466"/>
                </a:solidFill>
                <a:latin typeface="Calibri"/>
                <a:cs typeface="Calibri"/>
              </a:rPr>
              <a:t>QUERETARO MEXICO 76138</a:t>
            </a:r>
            <a:r>
              <a:rPr sz="1000" b="1" spc="110" dirty="0">
                <a:solidFill>
                  <a:srgbClr val="636466"/>
                </a:solidFill>
                <a:latin typeface="Calibri"/>
                <a:cs typeface="Calibri"/>
              </a:rPr>
              <a:t>.</a:t>
            </a:r>
            <a:endParaRPr sz="1000" b="1" dirty="0">
              <a:latin typeface="Calibri"/>
              <a:cs typeface="Calibri"/>
            </a:endParaRPr>
          </a:p>
          <a:p>
            <a:pPr algn="ctr">
              <a:lnSpc>
                <a:spcPct val="100000"/>
              </a:lnSpc>
              <a:spcBef>
                <a:spcPts val="675"/>
              </a:spcBef>
            </a:pPr>
            <a:r>
              <a:rPr sz="600" b="1" spc="55" dirty="0">
                <a:solidFill>
                  <a:srgbClr val="0476B9"/>
                </a:solidFill>
                <a:latin typeface="Calibri"/>
                <a:cs typeface="Calibri"/>
              </a:rPr>
              <a:t>PHONE: </a:t>
            </a:r>
            <a:r>
              <a:rPr sz="1000" b="1" spc="60" dirty="0">
                <a:solidFill>
                  <a:srgbClr val="636466"/>
                </a:solidFill>
                <a:latin typeface="Calibri"/>
                <a:cs typeface="Calibri"/>
              </a:rPr>
              <a:t>(</a:t>
            </a:r>
            <a:r>
              <a:rPr lang="en-CA" sz="1000" b="1" spc="60" dirty="0">
                <a:solidFill>
                  <a:srgbClr val="636466"/>
                </a:solidFill>
                <a:latin typeface="Calibri"/>
                <a:cs typeface="Calibri"/>
              </a:rPr>
              <a:t>442) 124 8815</a:t>
            </a:r>
            <a:endParaRPr sz="1000" b="1" dirty="0">
              <a:latin typeface="Calibri"/>
              <a:cs typeface="Calibri"/>
            </a:endParaRPr>
          </a:p>
          <a:p>
            <a:pPr algn="ctr">
              <a:lnSpc>
                <a:spcPct val="100000"/>
              </a:lnSpc>
              <a:spcBef>
                <a:spcPts val="100"/>
              </a:spcBef>
            </a:pPr>
            <a:r>
              <a:rPr sz="600" b="1" spc="35" dirty="0">
                <a:solidFill>
                  <a:srgbClr val="0476B9"/>
                </a:solidFill>
                <a:latin typeface="Calibri"/>
                <a:cs typeface="Calibri"/>
              </a:rPr>
              <a:t>FAX: </a:t>
            </a:r>
            <a:r>
              <a:rPr sz="1000" b="1" spc="60" dirty="0">
                <a:solidFill>
                  <a:srgbClr val="636466"/>
                </a:solidFill>
                <a:latin typeface="Calibri"/>
                <a:cs typeface="Calibri"/>
              </a:rPr>
              <a:t>(</a:t>
            </a:r>
            <a:r>
              <a:rPr lang="en-CA" sz="1000" b="1" spc="60" dirty="0">
                <a:solidFill>
                  <a:srgbClr val="636466"/>
                </a:solidFill>
                <a:latin typeface="Calibri"/>
                <a:cs typeface="Calibri"/>
              </a:rPr>
              <a:t>442</a:t>
            </a:r>
            <a:r>
              <a:rPr sz="1000" b="1" spc="60" dirty="0">
                <a:solidFill>
                  <a:srgbClr val="636466"/>
                </a:solidFill>
                <a:latin typeface="Calibri"/>
                <a:cs typeface="Calibri"/>
              </a:rPr>
              <a:t>)</a:t>
            </a:r>
            <a:r>
              <a:rPr sz="1000" b="1" spc="145" dirty="0">
                <a:solidFill>
                  <a:srgbClr val="636466"/>
                </a:solidFill>
                <a:latin typeface="Calibri"/>
                <a:cs typeface="Calibri"/>
              </a:rPr>
              <a:t> </a:t>
            </a:r>
            <a:r>
              <a:rPr lang="en-CA" sz="1000" b="1" spc="105" dirty="0">
                <a:solidFill>
                  <a:srgbClr val="636466"/>
                </a:solidFill>
                <a:latin typeface="Calibri"/>
                <a:cs typeface="Calibri"/>
              </a:rPr>
              <a:t>124 8815</a:t>
            </a:r>
            <a:endParaRPr sz="1000" b="1" dirty="0">
              <a:latin typeface="Calibri"/>
              <a:cs typeface="Calibri"/>
            </a:endParaRPr>
          </a:p>
          <a:p>
            <a:pPr algn="ctr">
              <a:lnSpc>
                <a:spcPct val="100000"/>
              </a:lnSpc>
              <a:spcBef>
                <a:spcPts val="100"/>
              </a:spcBef>
            </a:pPr>
            <a:r>
              <a:rPr sz="1000" b="1" spc="30" dirty="0">
                <a:solidFill>
                  <a:srgbClr val="0476B9"/>
                </a:solidFill>
                <a:latin typeface="Calibri"/>
                <a:cs typeface="Calibri"/>
              </a:rPr>
              <a:t>E-MAIL:</a:t>
            </a:r>
            <a:r>
              <a:rPr lang="en-CA" sz="1000" b="1" spc="30" dirty="0">
                <a:solidFill>
                  <a:srgbClr val="0476B9"/>
                </a:solidFill>
                <a:latin typeface="Calibri"/>
                <a:cs typeface="Calibri"/>
              </a:rPr>
              <a:t> </a:t>
            </a:r>
            <a:r>
              <a:rPr lang="en-CA" sz="1000" b="1" spc="90" dirty="0">
                <a:solidFill>
                  <a:srgbClr val="636466"/>
                </a:solidFill>
                <a:latin typeface="Calibri"/>
                <a:cs typeface="Calibri"/>
                <a:hlinkClick r:id="rId3"/>
              </a:rPr>
              <a:t>arturocarrillo@cimaltec.ca</a:t>
            </a:r>
            <a:endParaRPr lang="en-CA" sz="1000" b="1" spc="90" dirty="0">
              <a:solidFill>
                <a:srgbClr val="636466"/>
              </a:solidFill>
              <a:latin typeface="Calibri"/>
              <a:cs typeface="Calibri"/>
            </a:endParaRPr>
          </a:p>
          <a:p>
            <a:pPr algn="ctr">
              <a:lnSpc>
                <a:spcPct val="100000"/>
              </a:lnSpc>
              <a:spcBef>
                <a:spcPts val="100"/>
              </a:spcBef>
            </a:pPr>
            <a:endParaRPr lang="en-CA" sz="800" spc="90" dirty="0">
              <a:solidFill>
                <a:srgbClr val="636466"/>
              </a:solidFill>
              <a:latin typeface="Calibri"/>
              <a:cs typeface="Calibri"/>
            </a:endParaRPr>
          </a:p>
          <a:p>
            <a:pPr algn="ctr">
              <a:lnSpc>
                <a:spcPct val="100000"/>
              </a:lnSpc>
              <a:spcBef>
                <a:spcPts val="100"/>
              </a:spcBef>
            </a:pPr>
            <a:endParaRPr sz="1000" dirty="0">
              <a:latin typeface="Calibri"/>
              <a:cs typeface="Calibri"/>
            </a:endParaRPr>
          </a:p>
          <a:p>
            <a:pPr marL="635" algn="ctr">
              <a:lnSpc>
                <a:spcPct val="100000"/>
              </a:lnSpc>
              <a:spcBef>
                <a:spcPts val="775"/>
              </a:spcBef>
            </a:pPr>
            <a:r>
              <a:rPr sz="1100" b="1" spc="50" dirty="0">
                <a:solidFill>
                  <a:srgbClr val="0476B9"/>
                </a:solidFill>
                <a:latin typeface="Arial"/>
                <a:cs typeface="Arial"/>
                <a:hlinkClick r:id="rId4"/>
              </a:rPr>
              <a:t>www.</a:t>
            </a:r>
            <a:r>
              <a:rPr lang="en-CA" sz="1100" b="1" spc="50" dirty="0">
                <a:solidFill>
                  <a:srgbClr val="0476B9"/>
                </a:solidFill>
                <a:latin typeface="Arial"/>
                <a:cs typeface="Arial"/>
                <a:hlinkClick r:id="rId4"/>
              </a:rPr>
              <a:t>cimaltec.ca</a:t>
            </a:r>
            <a:endParaRPr lang="en-CA" sz="1100" b="1" spc="50" dirty="0">
              <a:solidFill>
                <a:srgbClr val="0476B9"/>
              </a:solidFill>
              <a:latin typeface="Arial"/>
              <a:cs typeface="Arial"/>
            </a:endParaRPr>
          </a:p>
          <a:p>
            <a:pPr marL="635" algn="ctr">
              <a:lnSpc>
                <a:spcPct val="100000"/>
              </a:lnSpc>
              <a:spcBef>
                <a:spcPts val="775"/>
              </a:spcBef>
            </a:pPr>
            <a:endParaRPr sz="1100" dirty="0">
              <a:latin typeface="Arial"/>
              <a:cs typeface="Arial"/>
            </a:endParaRPr>
          </a:p>
        </p:txBody>
      </p:sp>
      <p:pic>
        <p:nvPicPr>
          <p:cNvPr id="53" name="Picture 52" descr="Logo, company name&#10;&#10;Description automatically generated">
            <a:extLst>
              <a:ext uri="{FF2B5EF4-FFF2-40B4-BE49-F238E27FC236}">
                <a16:creationId xmlns:a16="http://schemas.microsoft.com/office/drawing/2014/main" id="{FE2807A8-7AE5-9E43-9E21-1357F4EEB9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698" y="607884"/>
            <a:ext cx="4209868" cy="1303858"/>
          </a:xfrm>
          <a:prstGeom prst="rect">
            <a:avLst/>
          </a:prstGeom>
        </p:spPr>
      </p:pic>
      <p:pic>
        <p:nvPicPr>
          <p:cNvPr id="54" name="Picture 53" descr="Text&#10;&#10;Description automatically generated with medium confidence">
            <a:extLst>
              <a:ext uri="{FF2B5EF4-FFF2-40B4-BE49-F238E27FC236}">
                <a16:creationId xmlns:a16="http://schemas.microsoft.com/office/drawing/2014/main" id="{B1E5DCFA-9E0D-4547-B364-D253DEF5FC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8319" y="3876004"/>
            <a:ext cx="3757961" cy="1153196"/>
          </a:xfrm>
          <a:prstGeom prst="rect">
            <a:avLst/>
          </a:prstGeom>
        </p:spPr>
      </p:pic>
      <p:pic>
        <p:nvPicPr>
          <p:cNvPr id="56" name="Picture 55" descr="Icon&#10;&#10;Description automatically generated">
            <a:extLst>
              <a:ext uri="{FF2B5EF4-FFF2-40B4-BE49-F238E27FC236}">
                <a16:creationId xmlns:a16="http://schemas.microsoft.com/office/drawing/2014/main" id="{750699C0-28C7-B049-A959-7694167735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39913" y="7146113"/>
            <a:ext cx="849067" cy="872490"/>
          </a:xfrm>
          <a:prstGeom prst="rect">
            <a:avLst/>
          </a:prstGeom>
        </p:spPr>
      </p:pic>
      <p:pic>
        <p:nvPicPr>
          <p:cNvPr id="10" name="Picture 9" descr="Logo&#10;&#10;Description automatically generated">
            <a:extLst>
              <a:ext uri="{FF2B5EF4-FFF2-40B4-BE49-F238E27FC236}">
                <a16:creationId xmlns:a16="http://schemas.microsoft.com/office/drawing/2014/main" id="{CAE911D4-6DF1-6341-85D1-8C0F340FDB0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5422" y="249068"/>
            <a:ext cx="1483280" cy="1431913"/>
          </a:xfrm>
          <a:prstGeom prst="rect">
            <a:avLst/>
          </a:prstGeom>
        </p:spPr>
      </p:pic>
      <p:pic>
        <p:nvPicPr>
          <p:cNvPr id="11" name="Picture 10" descr="A picture containing text, bridge&#10;&#10;Description automatically generated">
            <a:extLst>
              <a:ext uri="{FF2B5EF4-FFF2-40B4-BE49-F238E27FC236}">
                <a16:creationId xmlns:a16="http://schemas.microsoft.com/office/drawing/2014/main" id="{CB0BC694-CE72-4E4C-A1EB-7DBB7A657D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58166" y="4523369"/>
            <a:ext cx="2719705" cy="17920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2</a:t>
            </a:r>
            <a:endParaRPr sz="130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2722596" y="-1117563"/>
            <a:ext cx="4517136" cy="94667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0" y="2540228"/>
            <a:ext cx="2641600" cy="548640"/>
          </a:xfrm>
          <a:custGeom>
            <a:avLst/>
            <a:gdLst/>
            <a:ahLst/>
            <a:cxnLst/>
            <a:rect l="l" t="t" r="r" b="b"/>
            <a:pathLst>
              <a:path w="2641600" h="548639">
                <a:moveTo>
                  <a:pt x="0" y="548640"/>
                </a:moveTo>
                <a:lnTo>
                  <a:pt x="2641600" y="548640"/>
                </a:lnTo>
                <a:lnTo>
                  <a:pt x="2641600" y="0"/>
                </a:lnTo>
                <a:lnTo>
                  <a:pt x="0" y="0"/>
                </a:lnTo>
                <a:lnTo>
                  <a:pt x="0" y="548640"/>
                </a:lnTo>
                <a:close/>
              </a:path>
            </a:pathLst>
          </a:custGeom>
          <a:solidFill>
            <a:srgbClr val="0476B9"/>
          </a:solidFill>
        </p:spPr>
        <p:txBody>
          <a:bodyPr wrap="square" lIns="0" tIns="0" rIns="0" bIns="0" rtlCol="0"/>
          <a:lstStyle/>
          <a:p>
            <a:endParaRPr dirty="0"/>
          </a:p>
        </p:txBody>
      </p:sp>
      <p:sp>
        <p:nvSpPr>
          <p:cNvPr id="7" name="object 7"/>
          <p:cNvSpPr txBox="1"/>
          <p:nvPr/>
        </p:nvSpPr>
        <p:spPr>
          <a:xfrm>
            <a:off x="2209800" y="2440049"/>
            <a:ext cx="358140" cy="699135"/>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2</a:t>
            </a:r>
            <a:endParaRPr sz="4400" dirty="0">
              <a:latin typeface="Lucida Sans"/>
              <a:cs typeface="Lucida Sans"/>
            </a:endParaRPr>
          </a:p>
        </p:txBody>
      </p:sp>
      <p:sp>
        <p:nvSpPr>
          <p:cNvPr id="8" name="object 8"/>
          <p:cNvSpPr txBox="1"/>
          <p:nvPr/>
        </p:nvSpPr>
        <p:spPr>
          <a:xfrm>
            <a:off x="826726" y="2632405"/>
            <a:ext cx="1024249" cy="179536"/>
          </a:xfrm>
          <a:prstGeom prst="rect">
            <a:avLst/>
          </a:prstGeom>
        </p:spPr>
        <p:txBody>
          <a:bodyPr vert="horz" wrap="square" lIns="0" tIns="12700" rIns="0" bIns="0" rtlCol="0">
            <a:spAutoFit/>
          </a:bodyPr>
          <a:lstStyle/>
          <a:p>
            <a:pPr marR="5080" algn="r">
              <a:lnSpc>
                <a:spcPts val="1310"/>
              </a:lnSpc>
              <a:spcBef>
                <a:spcPts val="100"/>
              </a:spcBef>
            </a:pPr>
            <a:r>
              <a:rPr lang="en-CA" sz="1100" b="1" spc="100" dirty="0">
                <a:solidFill>
                  <a:srgbClr val="FFFFFF"/>
                </a:solidFill>
                <a:latin typeface="Calibri"/>
                <a:cs typeface="Calibri"/>
              </a:rPr>
              <a:t>CIMALTEC</a:t>
            </a:r>
          </a:p>
        </p:txBody>
      </p:sp>
      <p:sp>
        <p:nvSpPr>
          <p:cNvPr id="9" name="object 9"/>
          <p:cNvSpPr/>
          <p:nvPr/>
        </p:nvSpPr>
        <p:spPr>
          <a:xfrm>
            <a:off x="0" y="3647147"/>
            <a:ext cx="2641600" cy="548640"/>
          </a:xfrm>
          <a:custGeom>
            <a:avLst/>
            <a:gdLst/>
            <a:ahLst/>
            <a:cxnLst/>
            <a:rect l="l" t="t" r="r" b="b"/>
            <a:pathLst>
              <a:path w="2641600" h="548639">
                <a:moveTo>
                  <a:pt x="0" y="548639"/>
                </a:moveTo>
                <a:lnTo>
                  <a:pt x="2641600" y="548639"/>
                </a:lnTo>
                <a:lnTo>
                  <a:pt x="2641600" y="0"/>
                </a:lnTo>
                <a:lnTo>
                  <a:pt x="0" y="0"/>
                </a:lnTo>
                <a:lnTo>
                  <a:pt x="0" y="548639"/>
                </a:lnTo>
                <a:close/>
              </a:path>
            </a:pathLst>
          </a:custGeom>
          <a:solidFill>
            <a:srgbClr val="4584C1"/>
          </a:solidFill>
        </p:spPr>
        <p:txBody>
          <a:bodyPr wrap="square" lIns="0" tIns="0" rIns="0" bIns="0" rtlCol="0"/>
          <a:lstStyle/>
          <a:p>
            <a:endParaRPr/>
          </a:p>
        </p:txBody>
      </p:sp>
      <p:sp>
        <p:nvSpPr>
          <p:cNvPr id="10" name="object 10"/>
          <p:cNvSpPr txBox="1"/>
          <p:nvPr/>
        </p:nvSpPr>
        <p:spPr>
          <a:xfrm>
            <a:off x="2209800" y="3546921"/>
            <a:ext cx="358140" cy="699135"/>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3</a:t>
            </a:r>
            <a:endParaRPr sz="4400" dirty="0">
              <a:latin typeface="Lucida Sans"/>
              <a:cs typeface="Lucida Sans"/>
            </a:endParaRPr>
          </a:p>
        </p:txBody>
      </p:sp>
      <p:sp>
        <p:nvSpPr>
          <p:cNvPr id="11" name="object 11"/>
          <p:cNvSpPr txBox="1"/>
          <p:nvPr/>
        </p:nvSpPr>
        <p:spPr>
          <a:xfrm>
            <a:off x="633940" y="3755894"/>
            <a:ext cx="1420632" cy="187231"/>
          </a:xfrm>
          <a:prstGeom prst="rect">
            <a:avLst/>
          </a:prstGeom>
        </p:spPr>
        <p:txBody>
          <a:bodyPr vert="horz" wrap="square" lIns="0" tIns="20320" rIns="0" bIns="0" rtlCol="0">
            <a:spAutoFit/>
          </a:bodyPr>
          <a:lstStyle/>
          <a:p>
            <a:pPr marL="12700" marR="5080" indent="241935">
              <a:lnSpc>
                <a:spcPts val="1300"/>
              </a:lnSpc>
              <a:spcBef>
                <a:spcPts val="160"/>
              </a:spcBef>
            </a:pPr>
            <a:r>
              <a:rPr lang="en-CA" sz="1100" b="1" spc="105" dirty="0">
                <a:solidFill>
                  <a:srgbClr val="FFFFFF"/>
                </a:solidFill>
                <a:latin typeface="Calibri"/>
                <a:cs typeface="Calibri"/>
              </a:rPr>
              <a:t>APPLICATIONS</a:t>
            </a:r>
            <a:r>
              <a:rPr lang="en-CA" sz="1100" spc="105" dirty="0">
                <a:solidFill>
                  <a:srgbClr val="FFFFFF"/>
                </a:solidFill>
                <a:latin typeface="Calibri"/>
                <a:cs typeface="Calibri"/>
              </a:rPr>
              <a:t> </a:t>
            </a:r>
            <a:endParaRPr sz="1100" dirty="0">
              <a:latin typeface="Calibri"/>
              <a:cs typeface="Calibri"/>
            </a:endParaRPr>
          </a:p>
        </p:txBody>
      </p:sp>
      <p:sp>
        <p:nvSpPr>
          <p:cNvPr id="12" name="object 12"/>
          <p:cNvSpPr/>
          <p:nvPr/>
        </p:nvSpPr>
        <p:spPr>
          <a:xfrm>
            <a:off x="0" y="4754079"/>
            <a:ext cx="2641600" cy="548640"/>
          </a:xfrm>
          <a:custGeom>
            <a:avLst/>
            <a:gdLst/>
            <a:ahLst/>
            <a:cxnLst/>
            <a:rect l="l" t="t" r="r" b="b"/>
            <a:pathLst>
              <a:path w="2641600" h="548639">
                <a:moveTo>
                  <a:pt x="0" y="548639"/>
                </a:moveTo>
                <a:lnTo>
                  <a:pt x="2641600" y="548639"/>
                </a:lnTo>
                <a:lnTo>
                  <a:pt x="2641600" y="0"/>
                </a:lnTo>
                <a:lnTo>
                  <a:pt x="0" y="0"/>
                </a:lnTo>
                <a:lnTo>
                  <a:pt x="0" y="548639"/>
                </a:lnTo>
                <a:close/>
              </a:path>
            </a:pathLst>
          </a:custGeom>
          <a:solidFill>
            <a:srgbClr val="6793CA"/>
          </a:solidFill>
        </p:spPr>
        <p:txBody>
          <a:bodyPr wrap="square" lIns="0" tIns="0" rIns="0" bIns="0" rtlCol="0"/>
          <a:lstStyle/>
          <a:p>
            <a:endParaRPr/>
          </a:p>
        </p:txBody>
      </p:sp>
      <p:sp>
        <p:nvSpPr>
          <p:cNvPr id="13" name="object 13"/>
          <p:cNvSpPr txBox="1"/>
          <p:nvPr/>
        </p:nvSpPr>
        <p:spPr>
          <a:xfrm>
            <a:off x="2209800" y="4653848"/>
            <a:ext cx="358140" cy="699135"/>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4</a:t>
            </a:r>
            <a:endParaRPr sz="4400" dirty="0">
              <a:latin typeface="Lucida Sans"/>
              <a:cs typeface="Lucida Sans"/>
            </a:endParaRPr>
          </a:p>
        </p:txBody>
      </p:sp>
      <p:sp>
        <p:nvSpPr>
          <p:cNvPr id="14" name="object 14"/>
          <p:cNvSpPr txBox="1"/>
          <p:nvPr/>
        </p:nvSpPr>
        <p:spPr>
          <a:xfrm>
            <a:off x="738154" y="4928809"/>
            <a:ext cx="1390650" cy="364202"/>
          </a:xfrm>
          <a:prstGeom prst="rect">
            <a:avLst/>
          </a:prstGeom>
        </p:spPr>
        <p:txBody>
          <a:bodyPr vert="horz" wrap="square" lIns="0" tIns="12700" rIns="0" bIns="0" rtlCol="0">
            <a:spAutoFit/>
          </a:bodyPr>
          <a:lstStyle/>
          <a:p>
            <a:pPr marL="12700">
              <a:lnSpc>
                <a:spcPct val="100000"/>
              </a:lnSpc>
              <a:spcBef>
                <a:spcPts val="100"/>
              </a:spcBef>
            </a:pPr>
            <a:r>
              <a:rPr lang="en-CA" sz="1100" b="1" spc="100" dirty="0">
                <a:solidFill>
                  <a:srgbClr val="FFFFFF"/>
                </a:solidFill>
                <a:latin typeface="Calibri"/>
                <a:cs typeface="Calibri"/>
              </a:rPr>
              <a:t>COOL-IN-G</a:t>
            </a:r>
          </a:p>
          <a:p>
            <a:pPr marL="12700">
              <a:lnSpc>
                <a:spcPct val="100000"/>
              </a:lnSpc>
              <a:spcBef>
                <a:spcPts val="100"/>
              </a:spcBef>
            </a:pPr>
            <a:endParaRPr sz="1100" dirty="0">
              <a:latin typeface="Calibri"/>
              <a:cs typeface="Calibri"/>
            </a:endParaRPr>
          </a:p>
        </p:txBody>
      </p:sp>
      <p:sp>
        <p:nvSpPr>
          <p:cNvPr id="15" name="object 15"/>
          <p:cNvSpPr/>
          <p:nvPr/>
        </p:nvSpPr>
        <p:spPr>
          <a:xfrm>
            <a:off x="0" y="5861012"/>
            <a:ext cx="2641600" cy="548640"/>
          </a:xfrm>
          <a:custGeom>
            <a:avLst/>
            <a:gdLst/>
            <a:ahLst/>
            <a:cxnLst/>
            <a:rect l="l" t="t" r="r" b="b"/>
            <a:pathLst>
              <a:path w="2641600" h="548639">
                <a:moveTo>
                  <a:pt x="0" y="548639"/>
                </a:moveTo>
                <a:lnTo>
                  <a:pt x="2641600" y="548639"/>
                </a:lnTo>
                <a:lnTo>
                  <a:pt x="2641600" y="0"/>
                </a:lnTo>
                <a:lnTo>
                  <a:pt x="0" y="0"/>
                </a:lnTo>
                <a:lnTo>
                  <a:pt x="0" y="548639"/>
                </a:lnTo>
                <a:close/>
              </a:path>
            </a:pathLst>
          </a:custGeom>
          <a:solidFill>
            <a:srgbClr val="85A5D3"/>
          </a:solidFill>
        </p:spPr>
        <p:txBody>
          <a:bodyPr wrap="square" lIns="0" tIns="0" rIns="0" bIns="0" rtlCol="0"/>
          <a:lstStyle/>
          <a:p>
            <a:endParaRPr dirty="0"/>
          </a:p>
        </p:txBody>
      </p:sp>
      <p:sp>
        <p:nvSpPr>
          <p:cNvPr id="16" name="object 16"/>
          <p:cNvSpPr txBox="1"/>
          <p:nvPr/>
        </p:nvSpPr>
        <p:spPr>
          <a:xfrm>
            <a:off x="2209800" y="5760775"/>
            <a:ext cx="358140" cy="699135"/>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5</a:t>
            </a:r>
            <a:endParaRPr sz="4400" dirty="0">
              <a:latin typeface="Lucida Sans"/>
              <a:cs typeface="Lucida Sans"/>
            </a:endParaRPr>
          </a:p>
        </p:txBody>
      </p:sp>
      <p:sp>
        <p:nvSpPr>
          <p:cNvPr id="17" name="object 17"/>
          <p:cNvSpPr txBox="1"/>
          <p:nvPr/>
        </p:nvSpPr>
        <p:spPr>
          <a:xfrm>
            <a:off x="444500" y="5929039"/>
            <a:ext cx="1716039" cy="182101"/>
          </a:xfrm>
          <a:prstGeom prst="rect">
            <a:avLst/>
          </a:prstGeom>
        </p:spPr>
        <p:txBody>
          <a:bodyPr vert="horz" wrap="square" lIns="0" tIns="12700" rIns="0" bIns="0" rtlCol="0">
            <a:spAutoFit/>
          </a:bodyPr>
          <a:lstStyle/>
          <a:p>
            <a:pPr marL="12700">
              <a:lnSpc>
                <a:spcPct val="100000"/>
              </a:lnSpc>
              <a:spcBef>
                <a:spcPts val="100"/>
              </a:spcBef>
            </a:pPr>
            <a:r>
              <a:rPr lang="en-CA" sz="1100" b="1" spc="105" dirty="0">
                <a:solidFill>
                  <a:srgbClr val="FFFFFF"/>
                </a:solidFill>
                <a:latin typeface="Calibri"/>
                <a:cs typeface="Calibri"/>
              </a:rPr>
              <a:t>MODULATION</a:t>
            </a:r>
          </a:p>
        </p:txBody>
      </p:sp>
      <p:sp>
        <p:nvSpPr>
          <p:cNvPr id="18" name="object 18"/>
          <p:cNvSpPr/>
          <p:nvPr/>
        </p:nvSpPr>
        <p:spPr>
          <a:xfrm>
            <a:off x="0" y="6967931"/>
            <a:ext cx="2641600" cy="485722"/>
          </a:xfrm>
          <a:custGeom>
            <a:avLst/>
            <a:gdLst/>
            <a:ahLst/>
            <a:cxnLst/>
            <a:rect l="l" t="t" r="r" b="b"/>
            <a:pathLst>
              <a:path w="2641600" h="548640">
                <a:moveTo>
                  <a:pt x="0" y="548640"/>
                </a:moveTo>
                <a:lnTo>
                  <a:pt x="2641600" y="548640"/>
                </a:lnTo>
                <a:lnTo>
                  <a:pt x="2641600" y="0"/>
                </a:lnTo>
                <a:lnTo>
                  <a:pt x="0" y="0"/>
                </a:lnTo>
                <a:lnTo>
                  <a:pt x="0" y="548640"/>
                </a:lnTo>
                <a:close/>
              </a:path>
            </a:pathLst>
          </a:custGeom>
          <a:solidFill>
            <a:srgbClr val="A3BADE"/>
          </a:solidFill>
        </p:spPr>
        <p:txBody>
          <a:bodyPr wrap="square" lIns="0" tIns="0" rIns="0" bIns="0" rtlCol="0"/>
          <a:lstStyle/>
          <a:p>
            <a:endParaRPr dirty="0"/>
          </a:p>
        </p:txBody>
      </p:sp>
      <p:sp>
        <p:nvSpPr>
          <p:cNvPr id="19" name="object 19"/>
          <p:cNvSpPr txBox="1"/>
          <p:nvPr/>
        </p:nvSpPr>
        <p:spPr>
          <a:xfrm>
            <a:off x="2209800" y="6867701"/>
            <a:ext cx="358140" cy="692497"/>
          </a:xfrm>
          <a:prstGeom prst="rect">
            <a:avLst/>
          </a:prstGeom>
        </p:spPr>
        <p:txBody>
          <a:bodyPr vert="horz" wrap="square" lIns="0" tIns="15240" rIns="0" bIns="0" rtlCol="0">
            <a:spAutoFit/>
          </a:bodyPr>
          <a:lstStyle/>
          <a:p>
            <a:pPr marL="12700">
              <a:lnSpc>
                <a:spcPct val="100000"/>
              </a:lnSpc>
              <a:spcBef>
                <a:spcPts val="120"/>
              </a:spcBef>
            </a:pPr>
            <a:r>
              <a:rPr lang="en-CA" sz="4400" b="1" spc="-195" dirty="0">
                <a:solidFill>
                  <a:srgbClr val="FFFFFF"/>
                </a:solidFill>
                <a:latin typeface="Lucida Sans"/>
                <a:cs typeface="Lucida Sans"/>
              </a:rPr>
              <a:t>6</a:t>
            </a:r>
            <a:endParaRPr sz="4400" dirty="0">
              <a:latin typeface="Lucida Sans"/>
              <a:cs typeface="Lucida Sans"/>
            </a:endParaRPr>
          </a:p>
        </p:txBody>
      </p:sp>
      <p:sp>
        <p:nvSpPr>
          <p:cNvPr id="20" name="object 20"/>
          <p:cNvSpPr txBox="1"/>
          <p:nvPr/>
        </p:nvSpPr>
        <p:spPr>
          <a:xfrm>
            <a:off x="767813" y="7042183"/>
            <a:ext cx="1464489" cy="179536"/>
          </a:xfrm>
          <a:prstGeom prst="rect">
            <a:avLst/>
          </a:prstGeom>
        </p:spPr>
        <p:txBody>
          <a:bodyPr vert="horz" wrap="square" lIns="0" tIns="12700" rIns="0" bIns="0" rtlCol="0">
            <a:spAutoFit/>
          </a:bodyPr>
          <a:lstStyle/>
          <a:p>
            <a:pPr marR="5080">
              <a:lnSpc>
                <a:spcPts val="1310"/>
              </a:lnSpc>
              <a:spcBef>
                <a:spcPts val="100"/>
              </a:spcBef>
            </a:pPr>
            <a:r>
              <a:rPr lang="en-CA" sz="1100" b="1" spc="90" dirty="0">
                <a:solidFill>
                  <a:srgbClr val="FFFFFF"/>
                </a:solidFill>
                <a:latin typeface="Calibri"/>
                <a:cs typeface="Calibri"/>
              </a:rPr>
              <a:t>ACTION</a:t>
            </a:r>
            <a:r>
              <a:rPr lang="en-CA" sz="1100" spc="90" dirty="0">
                <a:solidFill>
                  <a:srgbClr val="FFFFFF"/>
                </a:solidFill>
                <a:latin typeface="Calibri"/>
                <a:cs typeface="Calibri"/>
              </a:rPr>
              <a:t> </a:t>
            </a:r>
            <a:endParaRPr sz="1100" dirty="0">
              <a:latin typeface="Calibri"/>
              <a:cs typeface="Calibri"/>
            </a:endParaRPr>
          </a:p>
        </p:txBody>
      </p:sp>
      <p:sp>
        <p:nvSpPr>
          <p:cNvPr id="21" name="object 21"/>
          <p:cNvSpPr txBox="1">
            <a:spLocks noGrp="1"/>
          </p:cNvSpPr>
          <p:nvPr>
            <p:ph type="title"/>
          </p:nvPr>
        </p:nvSpPr>
        <p:spPr>
          <a:xfrm>
            <a:off x="3111500" y="2010359"/>
            <a:ext cx="2494280" cy="337820"/>
          </a:xfrm>
          <a:prstGeom prst="rect">
            <a:avLst/>
          </a:prstGeom>
        </p:spPr>
        <p:txBody>
          <a:bodyPr vert="horz" wrap="square" lIns="0" tIns="12700" rIns="0" bIns="0" rtlCol="0">
            <a:spAutoFit/>
          </a:bodyPr>
          <a:lstStyle/>
          <a:p>
            <a:pPr marL="25400">
              <a:lnSpc>
                <a:spcPct val="100000"/>
              </a:lnSpc>
              <a:spcBef>
                <a:spcPts val="100"/>
              </a:spcBef>
            </a:pPr>
            <a:r>
              <a:rPr lang="en-CA" sz="2050" spc="5" dirty="0">
                <a:solidFill>
                  <a:srgbClr val="0476B9"/>
                </a:solidFill>
              </a:rPr>
              <a:t>CIMALTEC</a:t>
            </a:r>
            <a:r>
              <a:rPr sz="1125" b="1" spc="367" baseline="70370" dirty="0">
                <a:solidFill>
                  <a:srgbClr val="0476B9"/>
                </a:solidFill>
                <a:latin typeface="Calibri"/>
                <a:cs typeface="Calibri"/>
              </a:rPr>
              <a:t>®</a:t>
            </a:r>
            <a:endParaRPr sz="1125" baseline="70370" dirty="0">
              <a:latin typeface="Calibri"/>
              <a:cs typeface="Calibri"/>
            </a:endParaRPr>
          </a:p>
        </p:txBody>
      </p:sp>
      <p:sp>
        <p:nvSpPr>
          <p:cNvPr id="22" name="object 22"/>
          <p:cNvSpPr txBox="1"/>
          <p:nvPr/>
        </p:nvSpPr>
        <p:spPr>
          <a:xfrm>
            <a:off x="3111500" y="2369261"/>
            <a:ext cx="3804920" cy="1639167"/>
          </a:xfrm>
          <a:prstGeom prst="rect">
            <a:avLst/>
          </a:prstGeom>
        </p:spPr>
        <p:txBody>
          <a:bodyPr vert="horz" wrap="square" lIns="0" tIns="12700" rIns="0" bIns="0" rtlCol="0">
            <a:spAutoFit/>
          </a:bodyPr>
          <a:lstStyle/>
          <a:p>
            <a:pPr algn="just"/>
            <a:r>
              <a:rPr lang="en-CA" sz="1200" dirty="0"/>
              <a:t> </a:t>
            </a:r>
            <a:r>
              <a:rPr lang="en-CA" sz="1200" dirty="0">
                <a:solidFill>
                  <a:schemeClr val="tx1">
                    <a:lumMod val="50000"/>
                    <a:lumOff val="50000"/>
                  </a:schemeClr>
                </a:solidFill>
              </a:rPr>
              <a:t>Our  Air cooled Condenser ACC Division leaded  by</a:t>
            </a:r>
            <a:r>
              <a:rPr lang="en-CA" sz="1200" b="1" dirty="0">
                <a:solidFill>
                  <a:schemeClr val="accent3">
                    <a:lumMod val="75000"/>
                  </a:schemeClr>
                </a:solidFill>
              </a:rPr>
              <a:t> BEM</a:t>
            </a:r>
            <a:r>
              <a:rPr lang="en-CA" sz="1200" dirty="0">
                <a:solidFill>
                  <a:schemeClr val="tx1">
                    <a:lumMod val="50000"/>
                    <a:lumOff val="50000"/>
                  </a:schemeClr>
                </a:solidFill>
              </a:rPr>
              <a:t>, is backed by our experience. Over 60 years in Heat transfer and  metal fabrication focused on the power industry. The Division specializes in Dry Air cooled Condensers and  Surface  Condensers as </a:t>
            </a:r>
            <a:r>
              <a:rPr lang="en-CA" sz="1050" dirty="0">
                <a:solidFill>
                  <a:schemeClr val="tx1">
                    <a:lumMod val="50000"/>
                    <a:lumOff val="50000"/>
                  </a:schemeClr>
                </a:solidFill>
              </a:rPr>
              <a:t>  the design and supply of ACCs and ACHEs for the power industry. </a:t>
            </a:r>
            <a:r>
              <a:rPr lang="en-CA" sz="1050" b="1" dirty="0">
                <a:solidFill>
                  <a:schemeClr val="accent1"/>
                </a:solidFill>
              </a:rPr>
              <a:t>CIMALTEC</a:t>
            </a:r>
            <a:r>
              <a:rPr lang="en-CA" sz="1050" dirty="0">
                <a:solidFill>
                  <a:schemeClr val="tx1">
                    <a:lumMod val="50000"/>
                    <a:lumOff val="50000"/>
                  </a:schemeClr>
                </a:solidFill>
              </a:rPr>
              <a:t> has thousand of MW of operating references  and experience and is considered a reliable supplier of  ACC and WCC  for the Mexican power sector.</a:t>
            </a:r>
          </a:p>
          <a:p>
            <a:pPr marL="25400" marR="17780" algn="just">
              <a:lnSpc>
                <a:spcPct val="119200"/>
              </a:lnSpc>
              <a:spcBef>
                <a:spcPts val="100"/>
              </a:spcBef>
            </a:pPr>
            <a:endParaRPr lang="es-MX" sz="1200" dirty="0">
              <a:solidFill>
                <a:schemeClr val="tx1">
                  <a:lumMod val="65000"/>
                  <a:lumOff val="35000"/>
                </a:schemeClr>
              </a:solidFill>
              <a:latin typeface="Calibri"/>
              <a:cs typeface="Calibri"/>
            </a:endParaRPr>
          </a:p>
        </p:txBody>
      </p:sp>
      <p:sp>
        <p:nvSpPr>
          <p:cNvPr id="23" name="object 23"/>
          <p:cNvSpPr txBox="1"/>
          <p:nvPr/>
        </p:nvSpPr>
        <p:spPr>
          <a:xfrm>
            <a:off x="3120834" y="4246056"/>
            <a:ext cx="3871595" cy="4402039"/>
          </a:xfrm>
          <a:prstGeom prst="rect">
            <a:avLst/>
          </a:prstGeom>
        </p:spPr>
        <p:txBody>
          <a:bodyPr vert="horz" wrap="square" lIns="0" tIns="167640" rIns="0" bIns="0" rtlCol="0">
            <a:spAutoFit/>
          </a:bodyPr>
          <a:lstStyle/>
          <a:p>
            <a:pPr marL="12700">
              <a:lnSpc>
                <a:spcPct val="100000"/>
              </a:lnSpc>
              <a:spcBef>
                <a:spcPts val="1320"/>
              </a:spcBef>
            </a:pPr>
            <a:r>
              <a:rPr lang="en-CA" sz="2050" b="1" spc="-5" dirty="0">
                <a:solidFill>
                  <a:srgbClr val="0476B9"/>
                </a:solidFill>
                <a:latin typeface="Lucida Sans"/>
                <a:cs typeface="Lucida Sans"/>
              </a:rPr>
              <a:t>ABOUT CIMALTEC:</a:t>
            </a:r>
            <a:endParaRPr sz="2050" dirty="0">
              <a:latin typeface="Lucida Sans"/>
              <a:cs typeface="Lucida Sans"/>
            </a:endParaRPr>
          </a:p>
          <a:p>
            <a:pPr marL="12700" marR="5080" algn="just">
              <a:lnSpc>
                <a:spcPct val="119200"/>
              </a:lnSpc>
              <a:spcBef>
                <a:spcPts val="365"/>
              </a:spcBef>
            </a:pPr>
            <a:r>
              <a:rPr lang="en-CA" sz="1100" dirty="0">
                <a:solidFill>
                  <a:schemeClr val="tx1">
                    <a:lumMod val="50000"/>
                    <a:lumOff val="50000"/>
                  </a:schemeClr>
                </a:solidFill>
              </a:rPr>
              <a:t>The</a:t>
            </a:r>
            <a:r>
              <a:rPr lang="en-CA" sz="1100" dirty="0"/>
              <a:t> </a:t>
            </a:r>
            <a:r>
              <a:rPr lang="en-CA" sz="1100" b="1" dirty="0">
                <a:solidFill>
                  <a:schemeClr val="accent1"/>
                </a:solidFill>
              </a:rPr>
              <a:t>CIMALTEC</a:t>
            </a:r>
            <a:r>
              <a:rPr lang="en-CA" sz="1100" dirty="0"/>
              <a:t> </a:t>
            </a:r>
            <a:r>
              <a:rPr lang="en-CA" sz="1100" dirty="0">
                <a:solidFill>
                  <a:schemeClr val="tx1">
                    <a:lumMod val="50000"/>
                    <a:lumOff val="50000"/>
                  </a:schemeClr>
                </a:solidFill>
              </a:rPr>
              <a:t>facilities are located in Mexico City, where it was born in 1958 dedicated to the production parts for light trains, later in the 80's it opens a division for the manufacture of boilers, preheaters and industrial heaters for the oil, Gas, and  Energy Power Sector also in Mexico City. Early  90's the on site Works Division was born, for the develop  of turnkey projects in power plants and oil refining facilities, at the end of the 90's it installed a manufacturing plant in the city of Querétaro Mexico, in order to manufacture and feed our space needs and the grow of metal and mechanical manufacturing products in the country, in mid-2005 it opened its manufacturing workshop in British Columbia, Canada, to serve the North American market and export of complex engineering products, such as surface condensers and Steam turbine cooling condenser applications. 10 years later and taking advantage of the infrastructure developed over the years, the manufacture of metal structures for heavy industry and Air cooled condensers of height greater than 20 meters begins, now managed by   </a:t>
            </a:r>
            <a:r>
              <a:rPr lang="en-CA" sz="1100" b="1" dirty="0">
                <a:solidFill>
                  <a:schemeClr val="accent3">
                    <a:lumMod val="75000"/>
                  </a:schemeClr>
                </a:solidFill>
              </a:rPr>
              <a:t>BEM </a:t>
            </a:r>
            <a:r>
              <a:rPr lang="en-CA" sz="1100" dirty="0"/>
              <a:t> division.</a:t>
            </a:r>
          </a:p>
          <a:p>
            <a:pPr marL="12700" marR="5080" algn="just">
              <a:lnSpc>
                <a:spcPct val="119200"/>
              </a:lnSpc>
              <a:spcBef>
                <a:spcPts val="365"/>
              </a:spcBef>
            </a:pPr>
            <a:endParaRPr lang="es-MX" sz="1100" dirty="0">
              <a:solidFill>
                <a:schemeClr val="tx1">
                  <a:lumMod val="75000"/>
                  <a:lumOff val="25000"/>
                </a:schemeClr>
              </a:solidFill>
              <a:latin typeface="Calibri"/>
              <a:cs typeface="Calibri"/>
            </a:endParaRPr>
          </a:p>
        </p:txBody>
      </p:sp>
      <p:sp>
        <p:nvSpPr>
          <p:cNvPr id="24" name="object 24"/>
          <p:cNvSpPr/>
          <p:nvPr/>
        </p:nvSpPr>
        <p:spPr>
          <a:xfrm>
            <a:off x="0" y="27555"/>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25" name="object 25"/>
          <p:cNvSpPr/>
          <p:nvPr/>
        </p:nvSpPr>
        <p:spPr>
          <a:xfrm>
            <a:off x="0" y="8074862"/>
            <a:ext cx="2641600" cy="548640"/>
          </a:xfrm>
          <a:custGeom>
            <a:avLst/>
            <a:gdLst/>
            <a:ahLst/>
            <a:cxnLst/>
            <a:rect l="l" t="t" r="r" b="b"/>
            <a:pathLst>
              <a:path w="2641600" h="548640">
                <a:moveTo>
                  <a:pt x="0" y="548639"/>
                </a:moveTo>
                <a:lnTo>
                  <a:pt x="2641600" y="548639"/>
                </a:lnTo>
                <a:lnTo>
                  <a:pt x="2641600" y="0"/>
                </a:lnTo>
                <a:lnTo>
                  <a:pt x="0" y="0"/>
                </a:lnTo>
                <a:lnTo>
                  <a:pt x="0" y="548639"/>
                </a:lnTo>
                <a:close/>
              </a:path>
            </a:pathLst>
          </a:custGeom>
          <a:solidFill>
            <a:srgbClr val="BECDE8"/>
          </a:solidFill>
        </p:spPr>
        <p:txBody>
          <a:bodyPr wrap="square" lIns="0" tIns="0" rIns="0" bIns="0" rtlCol="0"/>
          <a:lstStyle/>
          <a:p>
            <a:endParaRPr/>
          </a:p>
        </p:txBody>
      </p:sp>
      <p:sp>
        <p:nvSpPr>
          <p:cNvPr id="26" name="object 26"/>
          <p:cNvSpPr txBox="1"/>
          <p:nvPr/>
        </p:nvSpPr>
        <p:spPr>
          <a:xfrm>
            <a:off x="1944850" y="7974629"/>
            <a:ext cx="610235" cy="699135"/>
          </a:xfrm>
          <a:prstGeom prst="rect">
            <a:avLst/>
          </a:prstGeom>
        </p:spPr>
        <p:txBody>
          <a:bodyPr vert="horz" wrap="square" lIns="0" tIns="15240" rIns="0" bIns="0" rtlCol="0">
            <a:spAutoFit/>
          </a:bodyPr>
          <a:lstStyle/>
          <a:p>
            <a:pPr marL="12700">
              <a:lnSpc>
                <a:spcPct val="100000"/>
              </a:lnSpc>
              <a:spcBef>
                <a:spcPts val="120"/>
              </a:spcBef>
            </a:pPr>
            <a:r>
              <a:rPr sz="4400" b="1" spc="-730" dirty="0">
                <a:solidFill>
                  <a:srgbClr val="FFFFFF"/>
                </a:solidFill>
                <a:latin typeface="Lucida Sans"/>
                <a:cs typeface="Lucida Sans"/>
              </a:rPr>
              <a:t>10</a:t>
            </a:r>
            <a:endParaRPr sz="4400" dirty="0">
              <a:latin typeface="Lucida Sans"/>
              <a:cs typeface="Lucida Sans"/>
            </a:endParaRPr>
          </a:p>
        </p:txBody>
      </p:sp>
      <p:sp>
        <p:nvSpPr>
          <p:cNvPr id="27" name="object 27"/>
          <p:cNvSpPr txBox="1"/>
          <p:nvPr/>
        </p:nvSpPr>
        <p:spPr>
          <a:xfrm>
            <a:off x="826726" y="8302457"/>
            <a:ext cx="1074117" cy="728405"/>
          </a:xfrm>
          <a:prstGeom prst="rect">
            <a:avLst/>
          </a:prstGeom>
        </p:spPr>
        <p:txBody>
          <a:bodyPr vert="horz" wrap="square" lIns="0" tIns="12700" rIns="0" bIns="0" rtlCol="0">
            <a:spAutoFit/>
          </a:bodyPr>
          <a:lstStyle/>
          <a:p>
            <a:pPr marL="12700">
              <a:lnSpc>
                <a:spcPct val="100000"/>
              </a:lnSpc>
              <a:spcBef>
                <a:spcPts val="100"/>
              </a:spcBef>
            </a:pPr>
            <a:r>
              <a:rPr lang="en-CA" sz="1100" b="1" spc="95" dirty="0">
                <a:solidFill>
                  <a:srgbClr val="FFFFFF"/>
                </a:solidFill>
                <a:latin typeface="Calibri"/>
                <a:cs typeface="Calibri"/>
              </a:rPr>
              <a:t>REFERENCES</a:t>
            </a:r>
          </a:p>
          <a:p>
            <a:pPr marL="12700">
              <a:lnSpc>
                <a:spcPct val="100000"/>
              </a:lnSpc>
              <a:spcBef>
                <a:spcPts val="100"/>
              </a:spcBef>
            </a:pPr>
            <a:r>
              <a:rPr lang="en-CA" sz="1100" b="1" spc="95" dirty="0">
                <a:solidFill>
                  <a:srgbClr val="FFFFFF"/>
                </a:solidFill>
                <a:latin typeface="Calibri"/>
                <a:cs typeface="Calibri"/>
              </a:rPr>
              <a:t>      Q.C.</a:t>
            </a:r>
          </a:p>
          <a:p>
            <a:pPr marL="12700">
              <a:lnSpc>
                <a:spcPct val="100000"/>
              </a:lnSpc>
              <a:spcBef>
                <a:spcPts val="100"/>
              </a:spcBef>
            </a:pPr>
            <a:endParaRPr lang="en-CA" sz="1100" spc="95" dirty="0">
              <a:solidFill>
                <a:srgbClr val="FFFFFF"/>
              </a:solidFill>
              <a:latin typeface="Calibri"/>
              <a:cs typeface="Calibri"/>
            </a:endParaRPr>
          </a:p>
          <a:p>
            <a:pPr marL="12700">
              <a:lnSpc>
                <a:spcPct val="100000"/>
              </a:lnSpc>
              <a:spcBef>
                <a:spcPts val="100"/>
              </a:spcBef>
            </a:pPr>
            <a:endParaRPr sz="1100" dirty="0">
              <a:latin typeface="Calibri"/>
              <a:cs typeface="Calibri"/>
            </a:endParaRPr>
          </a:p>
        </p:txBody>
      </p:sp>
      <p:sp>
        <p:nvSpPr>
          <p:cNvPr id="28" name="object 28"/>
          <p:cNvSpPr txBox="1"/>
          <p:nvPr/>
        </p:nvSpPr>
        <p:spPr>
          <a:xfrm>
            <a:off x="212150" y="2059305"/>
            <a:ext cx="2451100" cy="274434"/>
          </a:xfrm>
          <a:prstGeom prst="rect">
            <a:avLst/>
          </a:prstGeom>
        </p:spPr>
        <p:txBody>
          <a:bodyPr vert="horz" wrap="square" lIns="0" tIns="12700" rIns="0" bIns="0" rtlCol="0">
            <a:spAutoFit/>
          </a:bodyPr>
          <a:lstStyle/>
          <a:p>
            <a:pPr marL="12700">
              <a:lnSpc>
                <a:spcPct val="100000"/>
              </a:lnSpc>
              <a:spcBef>
                <a:spcPts val="100"/>
              </a:spcBef>
            </a:pPr>
            <a:r>
              <a:rPr lang="en-CA" sz="1700" b="1" spc="-20" dirty="0">
                <a:solidFill>
                  <a:srgbClr val="A3BADE"/>
                </a:solidFill>
                <a:latin typeface="Lucida Sans"/>
                <a:cs typeface="Lucida Sans"/>
              </a:rPr>
              <a:t>CONTENTS </a:t>
            </a:r>
            <a:endParaRPr sz="1700" dirty="0">
              <a:latin typeface="Lucida Sans"/>
              <a:cs typeface="Lucida Sans"/>
            </a:endParaRPr>
          </a:p>
        </p:txBody>
      </p:sp>
      <p:sp>
        <p:nvSpPr>
          <p:cNvPr id="29" name="object 29"/>
          <p:cNvSpPr/>
          <p:nvPr/>
        </p:nvSpPr>
        <p:spPr>
          <a:xfrm>
            <a:off x="0" y="681024"/>
            <a:ext cx="7772400" cy="307340"/>
          </a:xfrm>
          <a:custGeom>
            <a:avLst/>
            <a:gdLst/>
            <a:ahLst/>
            <a:cxnLst/>
            <a:rect l="l" t="t" r="r" b="b"/>
            <a:pathLst>
              <a:path w="7772400" h="307340">
                <a:moveTo>
                  <a:pt x="0" y="307073"/>
                </a:moveTo>
                <a:lnTo>
                  <a:pt x="7772400" y="307073"/>
                </a:lnTo>
                <a:lnTo>
                  <a:pt x="7772400" y="0"/>
                </a:lnTo>
                <a:lnTo>
                  <a:pt x="0" y="0"/>
                </a:lnTo>
                <a:lnTo>
                  <a:pt x="0" y="307073"/>
                </a:lnTo>
                <a:close/>
              </a:path>
            </a:pathLst>
          </a:custGeom>
          <a:solidFill>
            <a:srgbClr val="04619A"/>
          </a:solidFill>
        </p:spPr>
        <p:txBody>
          <a:bodyPr wrap="square" lIns="0" tIns="0" rIns="0" bIns="0" rtlCol="0"/>
          <a:lstStyle/>
          <a:p>
            <a:endParaRPr/>
          </a:p>
        </p:txBody>
      </p:sp>
      <p:pic>
        <p:nvPicPr>
          <p:cNvPr id="32" name="Picture 31" descr="Logo, company name&#10;&#10;Description automatically generated">
            <a:extLst>
              <a:ext uri="{FF2B5EF4-FFF2-40B4-BE49-F238E27FC236}">
                <a16:creationId xmlns:a16="http://schemas.microsoft.com/office/drawing/2014/main" id="{7DF92DD6-CD83-6B4E-B57D-96B060BEAB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508" y="513036"/>
            <a:ext cx="1301750" cy="994250"/>
          </a:xfrm>
          <a:prstGeom prst="rect">
            <a:avLst/>
          </a:prstGeom>
        </p:spPr>
      </p:pic>
      <p:pic>
        <p:nvPicPr>
          <p:cNvPr id="38" name="Picture 37" descr="Text&#10;&#10;Description automatically generated with medium confidence">
            <a:extLst>
              <a:ext uri="{FF2B5EF4-FFF2-40B4-BE49-F238E27FC236}">
                <a16:creationId xmlns:a16="http://schemas.microsoft.com/office/drawing/2014/main" id="{B7132888-8562-E742-8E64-F1BE9CF866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8640" y="503673"/>
            <a:ext cx="2687977" cy="824853"/>
          </a:xfrm>
          <a:prstGeom prst="rect">
            <a:avLst/>
          </a:prstGeom>
        </p:spPr>
      </p:pic>
      <p:pic>
        <p:nvPicPr>
          <p:cNvPr id="34" name="Picture 33" descr="Logo, company name&#10;&#10;Description automatically generated">
            <a:extLst>
              <a:ext uri="{FF2B5EF4-FFF2-40B4-BE49-F238E27FC236}">
                <a16:creationId xmlns:a16="http://schemas.microsoft.com/office/drawing/2014/main" id="{E5CB0DF3-BB53-9A48-AAC2-BA98E6B28D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09915" y="9084183"/>
            <a:ext cx="2716050" cy="753794"/>
          </a:xfrm>
          <a:prstGeom prst="rect">
            <a:avLst/>
          </a:prstGeom>
        </p:spPr>
      </p:pic>
      <p:pic>
        <p:nvPicPr>
          <p:cNvPr id="35" name="Picture 34" descr="Logo&#10;&#10;Description automatically generated">
            <a:extLst>
              <a:ext uri="{FF2B5EF4-FFF2-40B4-BE49-F238E27FC236}">
                <a16:creationId xmlns:a16="http://schemas.microsoft.com/office/drawing/2014/main" id="{B243CBD7-7C90-7142-BC4A-63650DB6CB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03746" y="104889"/>
            <a:ext cx="488876" cy="471946"/>
          </a:xfrm>
          <a:prstGeom prst="rect">
            <a:avLst/>
          </a:prstGeom>
        </p:spPr>
      </p:pic>
      <p:pic>
        <p:nvPicPr>
          <p:cNvPr id="33" name="Picture 32" descr="A picture containing monitor, computer, indoor, screen&#10;&#10;Description automatically generated">
            <a:extLst>
              <a:ext uri="{FF2B5EF4-FFF2-40B4-BE49-F238E27FC236}">
                <a16:creationId xmlns:a16="http://schemas.microsoft.com/office/drawing/2014/main" id="{802BA749-CAF7-A246-AFC1-40925A789A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51921" y="8385929"/>
            <a:ext cx="2940507" cy="12334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204761" y="94685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3</a:t>
            </a:r>
            <a:endParaRPr sz="130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6174652" y="336504"/>
            <a:ext cx="931837" cy="99612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762506" y="2309369"/>
            <a:ext cx="6233160" cy="6214110"/>
          </a:xfrm>
          <a:custGeom>
            <a:avLst/>
            <a:gdLst/>
            <a:ahLst/>
            <a:cxnLst/>
            <a:rect l="l" t="t" r="r" b="b"/>
            <a:pathLst>
              <a:path w="6233159" h="6214109">
                <a:moveTo>
                  <a:pt x="6233083" y="6213856"/>
                </a:moveTo>
                <a:lnTo>
                  <a:pt x="6233083" y="0"/>
                </a:lnTo>
                <a:lnTo>
                  <a:pt x="0" y="0"/>
                </a:lnTo>
                <a:lnTo>
                  <a:pt x="0" y="6213856"/>
                </a:lnTo>
                <a:lnTo>
                  <a:pt x="6233083" y="6213856"/>
                </a:lnTo>
                <a:close/>
              </a:path>
            </a:pathLst>
          </a:custGeom>
          <a:solidFill>
            <a:srgbClr val="0476B9"/>
          </a:solidFill>
        </p:spPr>
        <p:txBody>
          <a:bodyPr wrap="square" lIns="0" tIns="0" rIns="0" bIns="0" rtlCol="0"/>
          <a:lstStyle/>
          <a:p>
            <a:endParaRPr/>
          </a:p>
        </p:txBody>
      </p:sp>
      <p:sp>
        <p:nvSpPr>
          <p:cNvPr id="8" name="object 8"/>
          <p:cNvSpPr/>
          <p:nvPr/>
        </p:nvSpPr>
        <p:spPr>
          <a:xfrm>
            <a:off x="884934"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9" name="object 9"/>
          <p:cNvSpPr/>
          <p:nvPr/>
        </p:nvSpPr>
        <p:spPr>
          <a:xfrm>
            <a:off x="2993054" y="5809646"/>
            <a:ext cx="1801546" cy="247823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2922861"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12" name="object 12"/>
          <p:cNvSpPr/>
          <p:nvPr/>
        </p:nvSpPr>
        <p:spPr>
          <a:xfrm>
            <a:off x="4960787"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14" name="object 14"/>
          <p:cNvSpPr/>
          <p:nvPr/>
        </p:nvSpPr>
        <p:spPr>
          <a:xfrm>
            <a:off x="884934"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15" name="object 15"/>
          <p:cNvSpPr txBox="1"/>
          <p:nvPr/>
        </p:nvSpPr>
        <p:spPr>
          <a:xfrm>
            <a:off x="961128" y="2385555"/>
            <a:ext cx="1810385" cy="166712"/>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BIOMASS (WASTE –POWER)</a:t>
            </a:r>
            <a:endParaRPr sz="1000" dirty="0">
              <a:latin typeface="Lucida Sans"/>
              <a:cs typeface="Lucida Sans"/>
            </a:endParaRPr>
          </a:p>
        </p:txBody>
      </p:sp>
      <p:sp>
        <p:nvSpPr>
          <p:cNvPr id="17" name="object 17"/>
          <p:cNvSpPr/>
          <p:nvPr/>
        </p:nvSpPr>
        <p:spPr>
          <a:xfrm>
            <a:off x="2922861"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18" name="object 18"/>
          <p:cNvSpPr txBox="1"/>
          <p:nvPr/>
        </p:nvSpPr>
        <p:spPr>
          <a:xfrm>
            <a:off x="3240412" y="2385555"/>
            <a:ext cx="1306830" cy="166712"/>
          </a:xfrm>
          <a:prstGeom prst="rect">
            <a:avLst/>
          </a:prstGeom>
        </p:spPr>
        <p:txBody>
          <a:bodyPr vert="horz" wrap="square" lIns="0" tIns="12700" rIns="0" bIns="0" rtlCol="0">
            <a:spAutoFit/>
          </a:bodyPr>
          <a:lstStyle/>
          <a:p>
            <a:pPr>
              <a:lnSpc>
                <a:spcPct val="100000"/>
              </a:lnSpc>
              <a:spcBef>
                <a:spcPts val="100"/>
              </a:spcBef>
            </a:pPr>
            <a:r>
              <a:rPr lang="en-CA" sz="1000" b="1" spc="-35" dirty="0">
                <a:solidFill>
                  <a:srgbClr val="FFFFFF"/>
                </a:solidFill>
                <a:latin typeface="Lucida Sans"/>
                <a:cs typeface="Lucida Sans"/>
              </a:rPr>
              <a:t>         SOLAR TOWER</a:t>
            </a:r>
            <a:endParaRPr sz="1000" dirty="0">
              <a:latin typeface="Lucida Sans"/>
              <a:cs typeface="Lucida Sans"/>
            </a:endParaRPr>
          </a:p>
        </p:txBody>
      </p:sp>
      <p:sp>
        <p:nvSpPr>
          <p:cNvPr id="19" name="object 19"/>
          <p:cNvSpPr/>
          <p:nvPr/>
        </p:nvSpPr>
        <p:spPr>
          <a:xfrm>
            <a:off x="961128" y="5809646"/>
            <a:ext cx="1810385" cy="247823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object 20"/>
          <p:cNvSpPr/>
          <p:nvPr/>
        </p:nvSpPr>
        <p:spPr>
          <a:xfrm>
            <a:off x="4960787"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21" name="object 21"/>
          <p:cNvSpPr txBox="1"/>
          <p:nvPr/>
        </p:nvSpPr>
        <p:spPr>
          <a:xfrm>
            <a:off x="5357439" y="2385555"/>
            <a:ext cx="1137285" cy="166712"/>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GEOTHERMAL</a:t>
            </a:r>
            <a:endParaRPr sz="1000" dirty="0">
              <a:latin typeface="Lucida Sans"/>
              <a:cs typeface="Lucida Sans"/>
            </a:endParaRPr>
          </a:p>
        </p:txBody>
      </p:sp>
      <p:sp>
        <p:nvSpPr>
          <p:cNvPr id="22" name="object 22"/>
          <p:cNvSpPr txBox="1"/>
          <p:nvPr/>
        </p:nvSpPr>
        <p:spPr>
          <a:xfrm>
            <a:off x="1073901" y="5481597"/>
            <a:ext cx="1697612" cy="166712"/>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 OIL AND GAS</a:t>
            </a:r>
            <a:endParaRPr sz="1000" dirty="0">
              <a:latin typeface="Lucida Sans"/>
              <a:cs typeface="Lucida Sans"/>
            </a:endParaRPr>
          </a:p>
        </p:txBody>
      </p:sp>
      <p:sp>
        <p:nvSpPr>
          <p:cNvPr id="23" name="object 23"/>
          <p:cNvSpPr txBox="1"/>
          <p:nvPr/>
        </p:nvSpPr>
        <p:spPr>
          <a:xfrm>
            <a:off x="3398231" y="5475247"/>
            <a:ext cx="998219" cy="166712"/>
          </a:xfrm>
          <a:prstGeom prst="rect">
            <a:avLst/>
          </a:prstGeom>
        </p:spPr>
        <p:txBody>
          <a:bodyPr vert="horz" wrap="square" lIns="0" tIns="12700" rIns="0" bIns="0" rtlCol="0">
            <a:spAutoFit/>
          </a:bodyPr>
          <a:lstStyle/>
          <a:p>
            <a:pPr>
              <a:lnSpc>
                <a:spcPct val="100000"/>
              </a:lnSpc>
              <a:spcBef>
                <a:spcPts val="100"/>
              </a:spcBef>
            </a:pPr>
            <a:r>
              <a:rPr lang="en-CA" sz="1000" b="1" spc="15" dirty="0">
                <a:solidFill>
                  <a:srgbClr val="FFFFFF"/>
                </a:solidFill>
                <a:latin typeface="Lucida Sans"/>
                <a:cs typeface="Lucida Sans"/>
              </a:rPr>
              <a:t>     COAL-OIL</a:t>
            </a:r>
            <a:endParaRPr sz="1000" dirty="0">
              <a:latin typeface="Lucida Sans"/>
              <a:cs typeface="Lucida Sans"/>
            </a:endParaRPr>
          </a:p>
        </p:txBody>
      </p:sp>
      <p:sp>
        <p:nvSpPr>
          <p:cNvPr id="24" name="object 24"/>
          <p:cNvSpPr txBox="1"/>
          <p:nvPr/>
        </p:nvSpPr>
        <p:spPr>
          <a:xfrm>
            <a:off x="5457640" y="5475247"/>
            <a:ext cx="936625" cy="166712"/>
          </a:xfrm>
          <a:prstGeom prst="rect">
            <a:avLst/>
          </a:prstGeom>
        </p:spPr>
        <p:txBody>
          <a:bodyPr vert="horz" wrap="square" lIns="0" tIns="12700" rIns="0" bIns="0" rtlCol="0">
            <a:spAutoFit/>
          </a:bodyPr>
          <a:lstStyle/>
          <a:p>
            <a:pPr>
              <a:lnSpc>
                <a:spcPct val="100000"/>
              </a:lnSpc>
              <a:spcBef>
                <a:spcPts val="100"/>
              </a:spcBef>
            </a:pPr>
            <a:r>
              <a:rPr lang="en-CA" sz="1000" b="1" spc="10" dirty="0">
                <a:solidFill>
                  <a:srgbClr val="FFFFFF"/>
                </a:solidFill>
                <a:latin typeface="Lucida Sans"/>
                <a:cs typeface="Lucida Sans"/>
              </a:rPr>
              <a:t>     C. CYCLE </a:t>
            </a:r>
            <a:endParaRPr sz="1000" dirty="0">
              <a:latin typeface="Lucida Sans"/>
              <a:cs typeface="Lucida Sans"/>
            </a:endParaRPr>
          </a:p>
        </p:txBody>
      </p:sp>
      <p:sp>
        <p:nvSpPr>
          <p:cNvPr id="25" name="object 2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26" name="object 26"/>
          <p:cNvSpPr/>
          <p:nvPr/>
        </p:nvSpPr>
        <p:spPr>
          <a:xfrm>
            <a:off x="0" y="681024"/>
            <a:ext cx="7772400" cy="307340"/>
          </a:xfrm>
          <a:custGeom>
            <a:avLst/>
            <a:gdLst/>
            <a:ahLst/>
            <a:cxnLst/>
            <a:rect l="l" t="t" r="r" b="b"/>
            <a:pathLst>
              <a:path w="7772400" h="307340">
                <a:moveTo>
                  <a:pt x="0" y="307073"/>
                </a:moveTo>
                <a:lnTo>
                  <a:pt x="7772400" y="307073"/>
                </a:lnTo>
                <a:lnTo>
                  <a:pt x="7772400" y="0"/>
                </a:lnTo>
                <a:lnTo>
                  <a:pt x="0" y="0"/>
                </a:lnTo>
                <a:lnTo>
                  <a:pt x="0" y="307073"/>
                </a:lnTo>
                <a:close/>
              </a:path>
            </a:pathLst>
          </a:custGeom>
          <a:solidFill>
            <a:srgbClr val="04619A"/>
          </a:solidFill>
        </p:spPr>
        <p:txBody>
          <a:bodyPr wrap="square" lIns="0" tIns="0" rIns="0" bIns="0" rtlCol="0"/>
          <a:lstStyle/>
          <a:p>
            <a:endParaRPr/>
          </a:p>
        </p:txBody>
      </p:sp>
      <p:sp>
        <p:nvSpPr>
          <p:cNvPr id="28" name="object 28"/>
          <p:cNvSpPr txBox="1">
            <a:spLocks noGrp="1"/>
          </p:cNvSpPr>
          <p:nvPr>
            <p:ph type="title"/>
          </p:nvPr>
        </p:nvSpPr>
        <p:spPr>
          <a:xfrm>
            <a:off x="901699" y="474850"/>
            <a:ext cx="4059085" cy="630942"/>
          </a:xfrm>
          <a:prstGeom prst="rect">
            <a:avLst/>
          </a:prstGeom>
        </p:spPr>
        <p:txBody>
          <a:bodyPr vert="horz" wrap="square" lIns="0" tIns="15240" rIns="0" bIns="0" rtlCol="0">
            <a:spAutoFit/>
          </a:bodyPr>
          <a:lstStyle/>
          <a:p>
            <a:pPr marL="12700">
              <a:lnSpc>
                <a:spcPct val="100000"/>
              </a:lnSpc>
              <a:spcBef>
                <a:spcPts val="120"/>
              </a:spcBef>
            </a:pPr>
            <a:r>
              <a:rPr spc="-80" dirty="0"/>
              <a:t>A</a:t>
            </a:r>
            <a:r>
              <a:rPr lang="en-CA" spc="-80" dirty="0"/>
              <a:t>PPLICATIONS</a:t>
            </a:r>
            <a:endParaRPr spc="-80" dirty="0"/>
          </a:p>
        </p:txBody>
      </p:sp>
      <p:sp>
        <p:nvSpPr>
          <p:cNvPr id="29" name="object 29"/>
          <p:cNvSpPr txBox="1"/>
          <p:nvPr/>
        </p:nvSpPr>
        <p:spPr>
          <a:xfrm>
            <a:off x="1098720" y="940405"/>
            <a:ext cx="4857115" cy="424815"/>
          </a:xfrm>
          <a:prstGeom prst="rect">
            <a:avLst/>
          </a:prstGeom>
        </p:spPr>
        <p:txBody>
          <a:bodyPr vert="horz" wrap="square" lIns="0" tIns="15240" rIns="0" bIns="0" rtlCol="0">
            <a:spAutoFit/>
          </a:bodyPr>
          <a:lstStyle/>
          <a:p>
            <a:pPr marL="12700">
              <a:lnSpc>
                <a:spcPct val="100000"/>
              </a:lnSpc>
              <a:spcBef>
                <a:spcPts val="120"/>
              </a:spcBef>
            </a:pPr>
            <a:r>
              <a:rPr lang="en-CA" sz="2600" b="1" spc="-45" dirty="0">
                <a:solidFill>
                  <a:srgbClr val="A3BADE"/>
                </a:solidFill>
                <a:latin typeface="Lucida Sans"/>
                <a:cs typeface="Lucida Sans"/>
              </a:rPr>
              <a:t>INDUSTRY</a:t>
            </a:r>
            <a:endParaRPr sz="2600" dirty="0">
              <a:latin typeface="Lucida Sans"/>
              <a:cs typeface="Lucida Sans"/>
            </a:endParaRPr>
          </a:p>
        </p:txBody>
      </p:sp>
      <p:sp>
        <p:nvSpPr>
          <p:cNvPr id="30" name="object 30"/>
          <p:cNvSpPr txBox="1"/>
          <p:nvPr/>
        </p:nvSpPr>
        <p:spPr>
          <a:xfrm>
            <a:off x="883410" y="1669262"/>
            <a:ext cx="6112255" cy="639919"/>
          </a:xfrm>
          <a:prstGeom prst="rect">
            <a:avLst/>
          </a:prstGeom>
        </p:spPr>
        <p:txBody>
          <a:bodyPr vert="horz" wrap="square" lIns="0" tIns="24130" rIns="0" bIns="0" rtlCol="0">
            <a:spAutoFit/>
          </a:bodyPr>
          <a:lstStyle/>
          <a:p>
            <a:pPr marL="12700" marR="5080" algn="just">
              <a:lnSpc>
                <a:spcPts val="1200"/>
              </a:lnSpc>
              <a:spcBef>
                <a:spcPts val="190"/>
              </a:spcBef>
            </a:pPr>
            <a:r>
              <a:rPr lang="en-CA" sz="1050" dirty="0">
                <a:solidFill>
                  <a:schemeClr val="tx1">
                    <a:lumMod val="50000"/>
                    <a:lumOff val="50000"/>
                  </a:schemeClr>
                </a:solidFill>
                <a:latin typeface="Lucida Sans" panose="020B0602030504020204" pitchFamily="34" charset="77"/>
              </a:rPr>
              <a:t>The direct dry cooling option, condenses turbine exhaust steam inside finned tubes, which are externally cooled by ambient air instead of sea or river water, as in once-through water-cooled plants. There are two options for circulating the ambient air for condensate cooling either use fans to move the air or leverage nature’s draft.</a:t>
            </a:r>
            <a:endParaRPr lang="en-CA" sz="1050" dirty="0">
              <a:solidFill>
                <a:schemeClr val="tx1">
                  <a:lumMod val="50000"/>
                  <a:lumOff val="50000"/>
                </a:schemeClr>
              </a:solidFill>
              <a:latin typeface="Lucida Sans" panose="020B0602030504020204" pitchFamily="34" charset="77"/>
              <a:cs typeface="Calibri"/>
            </a:endParaRPr>
          </a:p>
        </p:txBody>
      </p:sp>
      <p:sp>
        <p:nvSpPr>
          <p:cNvPr id="31" name="object 31"/>
          <p:cNvSpPr/>
          <p:nvPr/>
        </p:nvSpPr>
        <p:spPr>
          <a:xfrm>
            <a:off x="0" y="681022"/>
            <a:ext cx="0" cy="307340"/>
          </a:xfrm>
          <a:custGeom>
            <a:avLst/>
            <a:gdLst/>
            <a:ahLst/>
            <a:cxnLst/>
            <a:rect l="l" t="t" r="r" b="b"/>
            <a:pathLst>
              <a:path h="307340">
                <a:moveTo>
                  <a:pt x="0" y="0"/>
                </a:moveTo>
                <a:lnTo>
                  <a:pt x="0" y="307073"/>
                </a:lnTo>
              </a:path>
            </a:pathLst>
          </a:custGeom>
          <a:ln w="3175">
            <a:solidFill>
              <a:srgbClr val="04619A"/>
            </a:solidFill>
          </a:ln>
        </p:spPr>
        <p:txBody>
          <a:bodyPr wrap="square" lIns="0" tIns="0" rIns="0" bIns="0" rtlCol="0"/>
          <a:lstStyle/>
          <a:p>
            <a:endParaRPr/>
          </a:p>
        </p:txBody>
      </p:sp>
      <p:pic>
        <p:nvPicPr>
          <p:cNvPr id="32" name="Picture 31" descr="Logo, company name&#10;&#10;Description automatically generated">
            <a:extLst>
              <a:ext uri="{FF2B5EF4-FFF2-40B4-BE49-F238E27FC236}">
                <a16:creationId xmlns:a16="http://schemas.microsoft.com/office/drawing/2014/main" id="{83B9A3B9-2BA3-D74C-A367-B6FF9EF098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64605" y="520734"/>
            <a:ext cx="1301750" cy="994250"/>
          </a:xfrm>
          <a:prstGeom prst="rect">
            <a:avLst/>
          </a:prstGeom>
        </p:spPr>
      </p:pic>
      <p:pic>
        <p:nvPicPr>
          <p:cNvPr id="39" name="Picture 38" descr="Text&#10;&#10;Description automatically generated with medium confidence">
            <a:extLst>
              <a:ext uri="{FF2B5EF4-FFF2-40B4-BE49-F238E27FC236}">
                <a16:creationId xmlns:a16="http://schemas.microsoft.com/office/drawing/2014/main" id="{CFFD22C8-87FB-5643-B201-4913DA07DE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72263" y="8740636"/>
            <a:ext cx="2687977" cy="824853"/>
          </a:xfrm>
          <a:prstGeom prst="rect">
            <a:avLst/>
          </a:prstGeom>
        </p:spPr>
      </p:pic>
      <p:pic>
        <p:nvPicPr>
          <p:cNvPr id="35" name="Picture 34" descr="Logo, company name&#10;&#10;Description automatically generated">
            <a:extLst>
              <a:ext uri="{FF2B5EF4-FFF2-40B4-BE49-F238E27FC236}">
                <a16:creationId xmlns:a16="http://schemas.microsoft.com/office/drawing/2014/main" id="{38A8D394-1CA4-F64D-A28A-3E1C9E0A354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57640" y="8874300"/>
            <a:ext cx="1480020" cy="410755"/>
          </a:xfrm>
          <a:prstGeom prst="rect">
            <a:avLst/>
          </a:prstGeom>
        </p:spPr>
      </p:pic>
      <p:pic>
        <p:nvPicPr>
          <p:cNvPr id="13" name="Picture 12">
            <a:extLst>
              <a:ext uri="{FF2B5EF4-FFF2-40B4-BE49-F238E27FC236}">
                <a16:creationId xmlns:a16="http://schemas.microsoft.com/office/drawing/2014/main" id="{EC49FA48-88EB-4142-B60B-1A31BD150E6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1510" y="2722767"/>
            <a:ext cx="1850003" cy="2516414"/>
          </a:xfrm>
          <a:prstGeom prst="rect">
            <a:avLst/>
          </a:prstGeom>
        </p:spPr>
      </p:pic>
      <p:pic>
        <p:nvPicPr>
          <p:cNvPr id="27" name="Picture 26">
            <a:extLst>
              <a:ext uri="{FF2B5EF4-FFF2-40B4-BE49-F238E27FC236}">
                <a16:creationId xmlns:a16="http://schemas.microsoft.com/office/drawing/2014/main" id="{C7F90044-D4F9-0E4E-8154-B9E25746F0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67654" y="2707317"/>
            <a:ext cx="1826946" cy="2531864"/>
          </a:xfrm>
          <a:prstGeom prst="rect">
            <a:avLst/>
          </a:prstGeom>
        </p:spPr>
      </p:pic>
      <p:pic>
        <p:nvPicPr>
          <p:cNvPr id="40" name="Picture 39" descr="A picture containing grass, sky, nature, outdoor&#10;&#10;Description automatically generated">
            <a:extLst>
              <a:ext uri="{FF2B5EF4-FFF2-40B4-BE49-F238E27FC236}">
                <a16:creationId xmlns:a16="http://schemas.microsoft.com/office/drawing/2014/main" id="{259D319B-FD86-DA45-B314-66374C602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68626" y="2686225"/>
            <a:ext cx="1882264" cy="2552956"/>
          </a:xfrm>
          <a:prstGeom prst="rect">
            <a:avLst/>
          </a:prstGeom>
        </p:spPr>
      </p:pic>
      <p:pic>
        <p:nvPicPr>
          <p:cNvPr id="42" name="Picture 41" descr="A picture containing sky, outdoor, several&#10;&#10;Description automatically generated">
            <a:extLst>
              <a:ext uri="{FF2B5EF4-FFF2-40B4-BE49-F238E27FC236}">
                <a16:creationId xmlns:a16="http://schemas.microsoft.com/office/drawing/2014/main" id="{6156657E-9571-D648-B9D3-233EF9BFF8B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07712" y="5788787"/>
            <a:ext cx="1843178" cy="2499095"/>
          </a:xfrm>
          <a:prstGeom prst="rect">
            <a:avLst/>
          </a:prstGeom>
        </p:spPr>
      </p:pic>
      <p:pic>
        <p:nvPicPr>
          <p:cNvPr id="34" name="Picture 33" descr="Logo&#10;&#10;Description automatically generated">
            <a:extLst>
              <a:ext uri="{FF2B5EF4-FFF2-40B4-BE49-F238E27FC236}">
                <a16:creationId xmlns:a16="http://schemas.microsoft.com/office/drawing/2014/main" id="{1654375D-35AA-004C-A5D0-BA684FB9071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1949" y="8891252"/>
            <a:ext cx="588045" cy="5676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204761" y="94685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3</a:t>
            </a:r>
            <a:endParaRPr sz="130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6174652" y="336504"/>
            <a:ext cx="931837" cy="99612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p:nvPr/>
        </p:nvSpPr>
        <p:spPr>
          <a:xfrm>
            <a:off x="762506" y="2309369"/>
            <a:ext cx="6233160" cy="6214110"/>
          </a:xfrm>
          <a:custGeom>
            <a:avLst/>
            <a:gdLst/>
            <a:ahLst/>
            <a:cxnLst/>
            <a:rect l="l" t="t" r="r" b="b"/>
            <a:pathLst>
              <a:path w="6233159" h="6214109">
                <a:moveTo>
                  <a:pt x="6233083" y="6213856"/>
                </a:moveTo>
                <a:lnTo>
                  <a:pt x="6233083" y="0"/>
                </a:lnTo>
                <a:lnTo>
                  <a:pt x="0" y="0"/>
                </a:lnTo>
                <a:lnTo>
                  <a:pt x="0" y="6213856"/>
                </a:lnTo>
                <a:lnTo>
                  <a:pt x="6233083" y="6213856"/>
                </a:lnTo>
                <a:close/>
              </a:path>
            </a:pathLst>
          </a:custGeom>
          <a:solidFill>
            <a:srgbClr val="0476B9"/>
          </a:solidFill>
        </p:spPr>
        <p:txBody>
          <a:bodyPr wrap="square" lIns="0" tIns="0" rIns="0" bIns="0" rtlCol="0"/>
          <a:lstStyle/>
          <a:p>
            <a:endParaRPr/>
          </a:p>
        </p:txBody>
      </p:sp>
      <p:sp>
        <p:nvSpPr>
          <p:cNvPr id="8" name="object 8"/>
          <p:cNvSpPr/>
          <p:nvPr/>
        </p:nvSpPr>
        <p:spPr>
          <a:xfrm>
            <a:off x="884934"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10" name="object 10"/>
          <p:cNvSpPr/>
          <p:nvPr/>
        </p:nvSpPr>
        <p:spPr>
          <a:xfrm>
            <a:off x="2922861"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12" name="object 12"/>
          <p:cNvSpPr/>
          <p:nvPr/>
        </p:nvSpPr>
        <p:spPr>
          <a:xfrm>
            <a:off x="4960787" y="5741958"/>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14" name="object 14"/>
          <p:cNvSpPr/>
          <p:nvPr/>
        </p:nvSpPr>
        <p:spPr>
          <a:xfrm>
            <a:off x="884934"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15" name="object 15"/>
          <p:cNvSpPr txBox="1"/>
          <p:nvPr/>
        </p:nvSpPr>
        <p:spPr>
          <a:xfrm>
            <a:off x="961128" y="2385555"/>
            <a:ext cx="1810385" cy="320601"/>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NON-CONDENSABLE (BACKUP CONDENSATE)</a:t>
            </a:r>
            <a:endParaRPr sz="1000" dirty="0">
              <a:latin typeface="Lucida Sans"/>
              <a:cs typeface="Lucida Sans"/>
            </a:endParaRPr>
          </a:p>
        </p:txBody>
      </p:sp>
      <p:sp>
        <p:nvSpPr>
          <p:cNvPr id="17" name="object 17"/>
          <p:cNvSpPr/>
          <p:nvPr/>
        </p:nvSpPr>
        <p:spPr>
          <a:xfrm>
            <a:off x="2922861"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18" name="object 18"/>
          <p:cNvSpPr txBox="1"/>
          <p:nvPr/>
        </p:nvSpPr>
        <p:spPr>
          <a:xfrm>
            <a:off x="3240412" y="2385555"/>
            <a:ext cx="1306830" cy="166712"/>
          </a:xfrm>
          <a:prstGeom prst="rect">
            <a:avLst/>
          </a:prstGeom>
        </p:spPr>
        <p:txBody>
          <a:bodyPr vert="horz" wrap="square" lIns="0" tIns="12700" rIns="0" bIns="0" rtlCol="0">
            <a:spAutoFit/>
          </a:bodyPr>
          <a:lstStyle/>
          <a:p>
            <a:pPr>
              <a:lnSpc>
                <a:spcPct val="100000"/>
              </a:lnSpc>
              <a:spcBef>
                <a:spcPts val="100"/>
              </a:spcBef>
            </a:pPr>
            <a:r>
              <a:rPr lang="en-CA" sz="1000" b="1" spc="-35" dirty="0">
                <a:solidFill>
                  <a:srgbClr val="FFFFFF"/>
                </a:solidFill>
                <a:latin typeface="Lucida Sans"/>
                <a:cs typeface="Lucida Sans"/>
              </a:rPr>
              <a:t>         DISTRIBUTION</a:t>
            </a:r>
            <a:endParaRPr sz="1000" dirty="0">
              <a:latin typeface="Lucida Sans"/>
              <a:cs typeface="Lucida Sans"/>
            </a:endParaRPr>
          </a:p>
        </p:txBody>
      </p:sp>
      <p:sp>
        <p:nvSpPr>
          <p:cNvPr id="20" name="object 20"/>
          <p:cNvSpPr/>
          <p:nvPr/>
        </p:nvSpPr>
        <p:spPr>
          <a:xfrm>
            <a:off x="4960787" y="2652265"/>
            <a:ext cx="1927225" cy="2633345"/>
          </a:xfrm>
          <a:custGeom>
            <a:avLst/>
            <a:gdLst/>
            <a:ahLst/>
            <a:cxnLst/>
            <a:rect l="l" t="t" r="r" b="b"/>
            <a:pathLst>
              <a:path w="1927225" h="2633345">
                <a:moveTo>
                  <a:pt x="98755" y="0"/>
                </a:moveTo>
                <a:lnTo>
                  <a:pt x="41662" y="1543"/>
                </a:lnTo>
                <a:lnTo>
                  <a:pt x="12344" y="12344"/>
                </a:lnTo>
                <a:lnTo>
                  <a:pt x="1543" y="41662"/>
                </a:lnTo>
                <a:lnTo>
                  <a:pt x="0" y="98755"/>
                </a:lnTo>
                <a:lnTo>
                  <a:pt x="0" y="2534107"/>
                </a:lnTo>
                <a:lnTo>
                  <a:pt x="1543" y="2591200"/>
                </a:lnTo>
                <a:lnTo>
                  <a:pt x="12344" y="2620518"/>
                </a:lnTo>
                <a:lnTo>
                  <a:pt x="41662" y="2631319"/>
                </a:lnTo>
                <a:lnTo>
                  <a:pt x="98755" y="2632862"/>
                </a:lnTo>
                <a:lnTo>
                  <a:pt x="1827923" y="2632862"/>
                </a:lnTo>
                <a:lnTo>
                  <a:pt x="1885016" y="2631319"/>
                </a:lnTo>
                <a:lnTo>
                  <a:pt x="1914334" y="2620518"/>
                </a:lnTo>
                <a:lnTo>
                  <a:pt x="1925135" y="2591200"/>
                </a:lnTo>
                <a:lnTo>
                  <a:pt x="1926678" y="2534107"/>
                </a:lnTo>
                <a:lnTo>
                  <a:pt x="1926678" y="98755"/>
                </a:lnTo>
                <a:lnTo>
                  <a:pt x="1925135" y="41662"/>
                </a:lnTo>
                <a:lnTo>
                  <a:pt x="1914334" y="12344"/>
                </a:lnTo>
                <a:lnTo>
                  <a:pt x="1885016" y="1543"/>
                </a:lnTo>
                <a:lnTo>
                  <a:pt x="1827923" y="0"/>
                </a:lnTo>
                <a:lnTo>
                  <a:pt x="98755" y="0"/>
                </a:lnTo>
                <a:close/>
              </a:path>
            </a:pathLst>
          </a:custGeom>
          <a:ln w="13716">
            <a:solidFill>
              <a:srgbClr val="FFFFFF"/>
            </a:solidFill>
          </a:ln>
        </p:spPr>
        <p:txBody>
          <a:bodyPr wrap="square" lIns="0" tIns="0" rIns="0" bIns="0" rtlCol="0"/>
          <a:lstStyle/>
          <a:p>
            <a:endParaRPr/>
          </a:p>
        </p:txBody>
      </p:sp>
      <p:sp>
        <p:nvSpPr>
          <p:cNvPr id="21" name="object 21"/>
          <p:cNvSpPr txBox="1"/>
          <p:nvPr/>
        </p:nvSpPr>
        <p:spPr>
          <a:xfrm>
            <a:off x="5357439" y="2385555"/>
            <a:ext cx="1137285" cy="166712"/>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AIR FANS</a:t>
            </a:r>
            <a:endParaRPr sz="1000" dirty="0">
              <a:latin typeface="Lucida Sans"/>
              <a:cs typeface="Lucida Sans"/>
            </a:endParaRPr>
          </a:p>
        </p:txBody>
      </p:sp>
      <p:sp>
        <p:nvSpPr>
          <p:cNvPr id="22" name="object 22"/>
          <p:cNvSpPr txBox="1"/>
          <p:nvPr/>
        </p:nvSpPr>
        <p:spPr>
          <a:xfrm>
            <a:off x="1073901" y="5481597"/>
            <a:ext cx="1697612" cy="166712"/>
          </a:xfrm>
          <a:prstGeom prst="rect">
            <a:avLst/>
          </a:prstGeom>
        </p:spPr>
        <p:txBody>
          <a:bodyPr vert="horz" wrap="square" lIns="0" tIns="12700" rIns="0" bIns="0" rtlCol="0">
            <a:spAutoFit/>
          </a:bodyPr>
          <a:lstStyle/>
          <a:p>
            <a:pPr>
              <a:lnSpc>
                <a:spcPct val="100000"/>
              </a:lnSpc>
              <a:spcBef>
                <a:spcPts val="100"/>
              </a:spcBef>
            </a:pPr>
            <a:r>
              <a:rPr lang="en-CA" sz="1000" b="1" spc="5" dirty="0">
                <a:solidFill>
                  <a:srgbClr val="FFFFFF"/>
                </a:solidFill>
                <a:latin typeface="Lucida Sans"/>
                <a:cs typeface="Lucida Sans"/>
              </a:rPr>
              <a:t> HEIGH</a:t>
            </a:r>
            <a:endParaRPr sz="1000" dirty="0">
              <a:latin typeface="Lucida Sans"/>
              <a:cs typeface="Lucida Sans"/>
            </a:endParaRPr>
          </a:p>
        </p:txBody>
      </p:sp>
      <p:sp>
        <p:nvSpPr>
          <p:cNvPr id="23" name="object 23"/>
          <p:cNvSpPr txBox="1"/>
          <p:nvPr/>
        </p:nvSpPr>
        <p:spPr>
          <a:xfrm>
            <a:off x="3398231" y="5475247"/>
            <a:ext cx="998219" cy="320601"/>
          </a:xfrm>
          <a:prstGeom prst="rect">
            <a:avLst/>
          </a:prstGeom>
        </p:spPr>
        <p:txBody>
          <a:bodyPr vert="horz" wrap="square" lIns="0" tIns="12700" rIns="0" bIns="0" rtlCol="0">
            <a:spAutoFit/>
          </a:bodyPr>
          <a:lstStyle/>
          <a:p>
            <a:pPr>
              <a:lnSpc>
                <a:spcPct val="100000"/>
              </a:lnSpc>
              <a:spcBef>
                <a:spcPts val="100"/>
              </a:spcBef>
            </a:pPr>
            <a:r>
              <a:rPr lang="en-CA" sz="1000" b="1" spc="15" dirty="0">
                <a:solidFill>
                  <a:srgbClr val="FFFFFF"/>
                </a:solidFill>
                <a:latin typeface="Lucida Sans"/>
                <a:cs typeface="Lucida Sans"/>
              </a:rPr>
              <a:t>ALL COMPONENTS</a:t>
            </a:r>
            <a:endParaRPr sz="1000" dirty="0">
              <a:latin typeface="Lucida Sans"/>
              <a:cs typeface="Lucida Sans"/>
            </a:endParaRPr>
          </a:p>
        </p:txBody>
      </p:sp>
      <p:sp>
        <p:nvSpPr>
          <p:cNvPr id="24" name="object 24"/>
          <p:cNvSpPr txBox="1"/>
          <p:nvPr/>
        </p:nvSpPr>
        <p:spPr>
          <a:xfrm>
            <a:off x="5457640" y="5475247"/>
            <a:ext cx="936625" cy="166712"/>
          </a:xfrm>
          <a:prstGeom prst="rect">
            <a:avLst/>
          </a:prstGeom>
        </p:spPr>
        <p:txBody>
          <a:bodyPr vert="horz" wrap="square" lIns="0" tIns="12700" rIns="0" bIns="0" rtlCol="0">
            <a:spAutoFit/>
          </a:bodyPr>
          <a:lstStyle/>
          <a:p>
            <a:pPr>
              <a:lnSpc>
                <a:spcPct val="100000"/>
              </a:lnSpc>
              <a:spcBef>
                <a:spcPts val="100"/>
              </a:spcBef>
            </a:pPr>
            <a:r>
              <a:rPr lang="en-CA" sz="1000" b="1" spc="10" dirty="0">
                <a:solidFill>
                  <a:srgbClr val="FFFFFF"/>
                </a:solidFill>
                <a:latin typeface="Lucida Sans"/>
                <a:cs typeface="Lucida Sans"/>
              </a:rPr>
              <a:t>    ALL IN ONE </a:t>
            </a:r>
            <a:endParaRPr sz="1000" dirty="0">
              <a:latin typeface="Lucida Sans"/>
              <a:cs typeface="Lucida Sans"/>
            </a:endParaRPr>
          </a:p>
        </p:txBody>
      </p:sp>
      <p:sp>
        <p:nvSpPr>
          <p:cNvPr id="25" name="object 2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26" name="object 26"/>
          <p:cNvSpPr/>
          <p:nvPr/>
        </p:nvSpPr>
        <p:spPr>
          <a:xfrm>
            <a:off x="0" y="681024"/>
            <a:ext cx="7772400" cy="307340"/>
          </a:xfrm>
          <a:custGeom>
            <a:avLst/>
            <a:gdLst/>
            <a:ahLst/>
            <a:cxnLst/>
            <a:rect l="l" t="t" r="r" b="b"/>
            <a:pathLst>
              <a:path w="7772400" h="307340">
                <a:moveTo>
                  <a:pt x="0" y="307073"/>
                </a:moveTo>
                <a:lnTo>
                  <a:pt x="7772400" y="307073"/>
                </a:lnTo>
                <a:lnTo>
                  <a:pt x="7772400" y="0"/>
                </a:lnTo>
                <a:lnTo>
                  <a:pt x="0" y="0"/>
                </a:lnTo>
                <a:lnTo>
                  <a:pt x="0" y="307073"/>
                </a:lnTo>
                <a:close/>
              </a:path>
            </a:pathLst>
          </a:custGeom>
          <a:solidFill>
            <a:srgbClr val="04619A"/>
          </a:solidFill>
        </p:spPr>
        <p:txBody>
          <a:bodyPr wrap="square" lIns="0" tIns="0" rIns="0" bIns="0" rtlCol="0"/>
          <a:lstStyle/>
          <a:p>
            <a:endParaRPr/>
          </a:p>
        </p:txBody>
      </p:sp>
      <p:sp>
        <p:nvSpPr>
          <p:cNvPr id="28" name="object 28"/>
          <p:cNvSpPr txBox="1">
            <a:spLocks noGrp="1"/>
          </p:cNvSpPr>
          <p:nvPr>
            <p:ph type="title"/>
          </p:nvPr>
        </p:nvSpPr>
        <p:spPr>
          <a:xfrm>
            <a:off x="901699" y="474850"/>
            <a:ext cx="4059085" cy="630942"/>
          </a:xfrm>
          <a:prstGeom prst="rect">
            <a:avLst/>
          </a:prstGeom>
        </p:spPr>
        <p:txBody>
          <a:bodyPr vert="horz" wrap="square" lIns="0" tIns="15240" rIns="0" bIns="0" rtlCol="0">
            <a:spAutoFit/>
          </a:bodyPr>
          <a:lstStyle/>
          <a:p>
            <a:pPr marL="12700">
              <a:lnSpc>
                <a:spcPct val="100000"/>
              </a:lnSpc>
              <a:spcBef>
                <a:spcPts val="120"/>
              </a:spcBef>
            </a:pPr>
            <a:r>
              <a:rPr lang="en-CA" spc="-80" dirty="0"/>
              <a:t>MODELING</a:t>
            </a:r>
            <a:endParaRPr spc="-80" dirty="0"/>
          </a:p>
        </p:txBody>
      </p:sp>
      <p:sp>
        <p:nvSpPr>
          <p:cNvPr id="30" name="object 30"/>
          <p:cNvSpPr txBox="1"/>
          <p:nvPr/>
        </p:nvSpPr>
        <p:spPr>
          <a:xfrm>
            <a:off x="883410" y="1669262"/>
            <a:ext cx="6112255" cy="486030"/>
          </a:xfrm>
          <a:prstGeom prst="rect">
            <a:avLst/>
          </a:prstGeom>
        </p:spPr>
        <p:txBody>
          <a:bodyPr vert="horz" wrap="square" lIns="0" tIns="24130" rIns="0" bIns="0" rtlCol="0">
            <a:spAutoFit/>
          </a:bodyPr>
          <a:lstStyle/>
          <a:p>
            <a:pPr marL="12700" marR="5080" algn="just">
              <a:lnSpc>
                <a:spcPts val="1200"/>
              </a:lnSpc>
              <a:spcBef>
                <a:spcPts val="190"/>
              </a:spcBef>
            </a:pPr>
            <a:r>
              <a:rPr lang="en-CA" sz="1100" dirty="0">
                <a:solidFill>
                  <a:schemeClr val="tx1">
                    <a:lumMod val="50000"/>
                    <a:lumOff val="50000"/>
                  </a:schemeClr>
                </a:solidFill>
              </a:rPr>
              <a:t>All components are modeling to ensure the perfect performance, including: ACC Tube Bundle, Condensate tank, Steam Ejectors, Automation Equipment, Basic and detailed design, based on  design system, ACC peripherals own production. </a:t>
            </a:r>
            <a:endParaRPr lang="en-CA" sz="1100" dirty="0">
              <a:solidFill>
                <a:schemeClr val="tx1">
                  <a:lumMod val="50000"/>
                  <a:lumOff val="50000"/>
                </a:schemeClr>
              </a:solidFill>
              <a:cs typeface="Calibri"/>
            </a:endParaRPr>
          </a:p>
        </p:txBody>
      </p:sp>
      <p:sp>
        <p:nvSpPr>
          <p:cNvPr id="31" name="object 31"/>
          <p:cNvSpPr/>
          <p:nvPr/>
        </p:nvSpPr>
        <p:spPr>
          <a:xfrm>
            <a:off x="0" y="681022"/>
            <a:ext cx="0" cy="307340"/>
          </a:xfrm>
          <a:custGeom>
            <a:avLst/>
            <a:gdLst/>
            <a:ahLst/>
            <a:cxnLst/>
            <a:rect l="l" t="t" r="r" b="b"/>
            <a:pathLst>
              <a:path h="307340">
                <a:moveTo>
                  <a:pt x="0" y="0"/>
                </a:moveTo>
                <a:lnTo>
                  <a:pt x="0" y="307073"/>
                </a:lnTo>
              </a:path>
            </a:pathLst>
          </a:custGeom>
          <a:ln w="3175">
            <a:solidFill>
              <a:srgbClr val="04619A"/>
            </a:solidFill>
          </a:ln>
        </p:spPr>
        <p:txBody>
          <a:bodyPr wrap="square" lIns="0" tIns="0" rIns="0" bIns="0" rtlCol="0"/>
          <a:lstStyle/>
          <a:p>
            <a:endParaRPr/>
          </a:p>
        </p:txBody>
      </p:sp>
      <p:pic>
        <p:nvPicPr>
          <p:cNvPr id="32" name="Picture 31" descr="Logo, company name&#10;&#10;Description automatically generated">
            <a:extLst>
              <a:ext uri="{FF2B5EF4-FFF2-40B4-BE49-F238E27FC236}">
                <a16:creationId xmlns:a16="http://schemas.microsoft.com/office/drawing/2014/main" id="{83B9A3B9-2BA3-D74C-A367-B6FF9EF098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4605" y="520734"/>
            <a:ext cx="1301750" cy="994250"/>
          </a:xfrm>
          <a:prstGeom prst="rect">
            <a:avLst/>
          </a:prstGeom>
        </p:spPr>
      </p:pic>
      <p:pic>
        <p:nvPicPr>
          <p:cNvPr id="39" name="Picture 38" descr="Text&#10;&#10;Description automatically generated with medium confidence">
            <a:extLst>
              <a:ext uri="{FF2B5EF4-FFF2-40B4-BE49-F238E27FC236}">
                <a16:creationId xmlns:a16="http://schemas.microsoft.com/office/drawing/2014/main" id="{CFFD22C8-87FB-5643-B201-4913DA07DE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2263" y="8740636"/>
            <a:ext cx="2687977" cy="824853"/>
          </a:xfrm>
          <a:prstGeom prst="rect">
            <a:avLst/>
          </a:prstGeom>
        </p:spPr>
      </p:pic>
      <p:pic>
        <p:nvPicPr>
          <p:cNvPr id="35" name="Picture 34" descr="Logo, company name&#10;&#10;Description automatically generated">
            <a:extLst>
              <a:ext uri="{FF2B5EF4-FFF2-40B4-BE49-F238E27FC236}">
                <a16:creationId xmlns:a16="http://schemas.microsoft.com/office/drawing/2014/main" id="{38A8D394-1CA4-F64D-A28A-3E1C9E0A35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57640" y="8874300"/>
            <a:ext cx="1480020" cy="410755"/>
          </a:xfrm>
          <a:prstGeom prst="rect">
            <a:avLst/>
          </a:prstGeom>
        </p:spPr>
      </p:pic>
      <p:pic>
        <p:nvPicPr>
          <p:cNvPr id="34" name="Picture 33" descr="Logo&#10;&#10;Description automatically generated">
            <a:extLst>
              <a:ext uri="{FF2B5EF4-FFF2-40B4-BE49-F238E27FC236}">
                <a16:creationId xmlns:a16="http://schemas.microsoft.com/office/drawing/2014/main" id="{1654375D-35AA-004C-A5D0-BA684FB9071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1949" y="8891252"/>
            <a:ext cx="588045" cy="567681"/>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DBD2FA1A-EA0F-AB43-9A39-B94D116CB6C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4238" y="2727868"/>
            <a:ext cx="1857275" cy="2402907"/>
          </a:xfrm>
          <a:prstGeom prst="rect">
            <a:avLst/>
          </a:prstGeom>
        </p:spPr>
      </p:pic>
      <p:pic>
        <p:nvPicPr>
          <p:cNvPr id="37" name="Picture 36" descr="A picture containing handcart&#10;&#10;Description automatically generated">
            <a:extLst>
              <a:ext uri="{FF2B5EF4-FFF2-40B4-BE49-F238E27FC236}">
                <a16:creationId xmlns:a16="http://schemas.microsoft.com/office/drawing/2014/main" id="{2BED322A-B4B8-314B-A64A-1964CAABF33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78316" y="2686225"/>
            <a:ext cx="1801540" cy="2516186"/>
          </a:xfrm>
          <a:prstGeom prst="rect">
            <a:avLst/>
          </a:prstGeom>
        </p:spPr>
      </p:pic>
      <p:pic>
        <p:nvPicPr>
          <p:cNvPr id="38" name="Picture 37" descr="A picture containing white goods, appliance, metal, handcart&#10;&#10;Description automatically generated">
            <a:extLst>
              <a:ext uri="{FF2B5EF4-FFF2-40B4-BE49-F238E27FC236}">
                <a16:creationId xmlns:a16="http://schemas.microsoft.com/office/drawing/2014/main" id="{FD78AA36-08B6-F54D-AE0A-55B9DA957BC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1127" y="5791726"/>
            <a:ext cx="1758047" cy="2496157"/>
          </a:xfrm>
          <a:prstGeom prst="rect">
            <a:avLst/>
          </a:prstGeom>
        </p:spPr>
      </p:pic>
      <p:pic>
        <p:nvPicPr>
          <p:cNvPr id="33" name="Picture 32" descr="A picture containing athletic game, basketball, structure, roof&#10;&#10;Description automatically generated">
            <a:extLst>
              <a:ext uri="{FF2B5EF4-FFF2-40B4-BE49-F238E27FC236}">
                <a16:creationId xmlns:a16="http://schemas.microsoft.com/office/drawing/2014/main" id="{61502942-FE11-244E-B117-B10A49334F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29200" y="2741904"/>
            <a:ext cx="1828962" cy="2457448"/>
          </a:xfrm>
          <a:prstGeom prst="rect">
            <a:avLst/>
          </a:prstGeom>
        </p:spPr>
      </p:pic>
      <p:pic>
        <p:nvPicPr>
          <p:cNvPr id="45" name="Picture 44" descr="A picture containing text&#10;&#10;Description automatically generated">
            <a:extLst>
              <a:ext uri="{FF2B5EF4-FFF2-40B4-BE49-F238E27FC236}">
                <a16:creationId xmlns:a16="http://schemas.microsoft.com/office/drawing/2014/main" id="{563C5F62-AFAC-7041-A1C7-84F3AAC01BD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34587" y="5791726"/>
            <a:ext cx="1915499" cy="2496157"/>
          </a:xfrm>
          <a:prstGeom prst="rect">
            <a:avLst/>
          </a:prstGeom>
        </p:spPr>
      </p:pic>
      <p:pic>
        <p:nvPicPr>
          <p:cNvPr id="47" name="Picture 46">
            <a:extLst>
              <a:ext uri="{FF2B5EF4-FFF2-40B4-BE49-F238E27FC236}">
                <a16:creationId xmlns:a16="http://schemas.microsoft.com/office/drawing/2014/main" id="{0A91EB39-184E-2244-A4DF-6FD7892B458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836281" y="5869390"/>
            <a:ext cx="2250319" cy="2111483"/>
          </a:xfrm>
          <a:prstGeom prst="rect">
            <a:avLst/>
          </a:prstGeom>
        </p:spPr>
      </p:pic>
    </p:spTree>
    <p:extLst>
      <p:ext uri="{BB962C8B-B14F-4D97-AF65-F5344CB8AC3E}">
        <p14:creationId xmlns:p14="http://schemas.microsoft.com/office/powerpoint/2010/main" val="8751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4</a:t>
            </a:r>
            <a:endParaRPr sz="130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a:p>
        </p:txBody>
      </p:sp>
      <p:sp>
        <p:nvSpPr>
          <p:cNvPr id="7" name="object 7"/>
          <p:cNvSpPr txBox="1"/>
          <p:nvPr/>
        </p:nvSpPr>
        <p:spPr>
          <a:xfrm>
            <a:off x="830270" y="1262304"/>
            <a:ext cx="2879725" cy="1648400"/>
          </a:xfrm>
          <a:prstGeom prst="rect">
            <a:avLst/>
          </a:prstGeom>
        </p:spPr>
        <p:txBody>
          <a:bodyPr vert="horz" wrap="square" lIns="0" tIns="64135" rIns="0" bIns="0" rtlCol="0">
            <a:spAutoFit/>
          </a:bodyPr>
          <a:lstStyle/>
          <a:p>
            <a:pPr marL="12700">
              <a:lnSpc>
                <a:spcPct val="100000"/>
              </a:lnSpc>
              <a:spcBef>
                <a:spcPts val="505"/>
              </a:spcBef>
            </a:pPr>
            <a:r>
              <a:rPr lang="en-CA" sz="1100" b="1" spc="-20" dirty="0">
                <a:solidFill>
                  <a:srgbClr val="0476B9"/>
                </a:solidFill>
                <a:latin typeface="Lucida Sans"/>
                <a:cs typeface="Lucida Sans"/>
              </a:rPr>
              <a:t>Design</a:t>
            </a:r>
            <a:endParaRPr sz="1100" dirty="0">
              <a:latin typeface="Lucida Sans"/>
              <a:cs typeface="Lucida Sans"/>
            </a:endParaRPr>
          </a:p>
          <a:p>
            <a:pPr marL="12700" marR="5080" algn="just">
              <a:lnSpc>
                <a:spcPct val="111100"/>
              </a:lnSpc>
              <a:spcBef>
                <a:spcPts val="290"/>
              </a:spcBef>
            </a:pPr>
            <a:r>
              <a:rPr lang="en-CA" sz="900" b="1" dirty="0">
                <a:solidFill>
                  <a:schemeClr val="bg1">
                    <a:lumMod val="50000"/>
                  </a:schemeClr>
                </a:solidFill>
              </a:rPr>
              <a:t>The principle difference between ACC designs from different suppliers is in the details of the heat exchanger and its finned tubes. There are basically two types of heat exchangers: single-row and multi-row. The single-row design is inherently more suitable in extreme freezing ambient conditions There are also three tube shapes available in the market: round, oval, and flat. Our  flat tubes are the most sophisticated and perform better under just about all conditions.</a:t>
            </a:r>
            <a:r>
              <a:rPr lang="es-MX" sz="900" b="1" spc="55" dirty="0">
                <a:solidFill>
                  <a:schemeClr val="bg1">
                    <a:lumMod val="50000"/>
                  </a:schemeClr>
                </a:solidFill>
                <a:latin typeface="Calibri"/>
                <a:cs typeface="Calibri"/>
              </a:rPr>
              <a:t> </a:t>
            </a:r>
          </a:p>
        </p:txBody>
      </p:sp>
      <p:sp>
        <p:nvSpPr>
          <p:cNvPr id="8" name="object 8"/>
          <p:cNvSpPr txBox="1"/>
          <p:nvPr/>
        </p:nvSpPr>
        <p:spPr>
          <a:xfrm>
            <a:off x="3949700" y="1639365"/>
            <a:ext cx="2847340" cy="3395160"/>
          </a:xfrm>
          <a:prstGeom prst="rect">
            <a:avLst/>
          </a:prstGeom>
        </p:spPr>
        <p:txBody>
          <a:bodyPr vert="horz" wrap="square" lIns="0" tIns="64135" rIns="0" bIns="0" rtlCol="0">
            <a:spAutoFit/>
          </a:bodyPr>
          <a:lstStyle/>
          <a:p>
            <a:pPr marL="12700">
              <a:lnSpc>
                <a:spcPct val="100000"/>
              </a:lnSpc>
              <a:spcBef>
                <a:spcPts val="505"/>
              </a:spcBef>
            </a:pPr>
            <a:r>
              <a:rPr lang="en-CA" sz="1100" b="1" spc="-35" dirty="0">
                <a:solidFill>
                  <a:srgbClr val="0476B9"/>
                </a:solidFill>
                <a:latin typeface="Lucida Sans"/>
                <a:cs typeface="Lucida Sans"/>
              </a:rPr>
              <a:t>Our Flat  G Brazing Finning  Tube Type </a:t>
            </a:r>
          </a:p>
          <a:p>
            <a:pPr marL="12700">
              <a:lnSpc>
                <a:spcPct val="100000"/>
              </a:lnSpc>
              <a:spcBef>
                <a:spcPts val="505"/>
              </a:spcBef>
            </a:pPr>
            <a:endParaRPr sz="900" dirty="0">
              <a:latin typeface="Lucida Sans"/>
              <a:cs typeface="Lucida Sans"/>
            </a:endParaRPr>
          </a:p>
          <a:p>
            <a:pPr marL="12700" marR="5080" algn="just">
              <a:lnSpc>
                <a:spcPct val="111100"/>
              </a:lnSpc>
              <a:spcBef>
                <a:spcPts val="290"/>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35" dirty="0">
                <a:solidFill>
                  <a:srgbClr val="4C4D4F"/>
                </a:solidFill>
                <a:latin typeface="Calibri"/>
                <a:cs typeface="Calibri"/>
              </a:rPr>
              <a:t>Dependable </a:t>
            </a:r>
            <a:endParaRPr lang="es-MX" sz="1000" dirty="0">
              <a:latin typeface="Calibri"/>
              <a:cs typeface="Calibri"/>
            </a:endParaRPr>
          </a:p>
          <a:p>
            <a:pPr marL="12700" algn="just">
              <a:lnSpc>
                <a:spcPct val="100000"/>
              </a:lnSpc>
              <a:spcBef>
                <a:spcPts val="405"/>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n-CA" sz="1000" spc="75" dirty="0">
                <a:solidFill>
                  <a:srgbClr val="4C4D4F"/>
                </a:solidFill>
                <a:latin typeface="Calibri"/>
                <a:cs typeface="Calibri"/>
              </a:rPr>
              <a:t>Made in Steel Flat shape tube with aluminium coated for a bigger steam flow volume</a:t>
            </a:r>
            <a:endParaRPr lang="es-MX" sz="1000" dirty="0">
              <a:latin typeface="Calibri"/>
              <a:cs typeface="Calibri"/>
            </a:endParaRPr>
          </a:p>
          <a:p>
            <a:pPr marL="12700" algn="just">
              <a:lnSpc>
                <a:spcPct val="100000"/>
              </a:lnSpc>
              <a:spcBef>
                <a:spcPts val="409"/>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30" dirty="0">
                <a:solidFill>
                  <a:srgbClr val="4C4D4F"/>
                </a:solidFill>
                <a:latin typeface="Calibri"/>
                <a:cs typeface="Calibri"/>
              </a:rPr>
              <a:t>Brazed fins made with a higer aluminium alloy with our G design of single row type</a:t>
            </a:r>
            <a:endParaRPr lang="es-MX" sz="1000" dirty="0">
              <a:latin typeface="Calibri"/>
              <a:cs typeface="Calibri"/>
            </a:endParaRPr>
          </a:p>
          <a:p>
            <a:pPr marL="12700" algn="just">
              <a:lnSpc>
                <a:spcPct val="100000"/>
              </a:lnSpc>
              <a:spcBef>
                <a:spcPts val="405"/>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40" dirty="0">
                <a:solidFill>
                  <a:srgbClr val="4C4D4F"/>
                </a:solidFill>
                <a:latin typeface="Calibri"/>
                <a:cs typeface="Calibri"/>
              </a:rPr>
              <a:t>Better steam distribution</a:t>
            </a:r>
            <a:endParaRPr lang="es-MX" sz="1000" dirty="0">
              <a:latin typeface="Calibri"/>
              <a:cs typeface="Calibri"/>
            </a:endParaRPr>
          </a:p>
          <a:p>
            <a:pPr marL="12700" algn="just">
              <a:lnSpc>
                <a:spcPct val="100000"/>
              </a:lnSpc>
              <a:spcBef>
                <a:spcPts val="409"/>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40" dirty="0">
                <a:solidFill>
                  <a:srgbClr val="4C4D4F"/>
                </a:solidFill>
                <a:latin typeface="Calibri"/>
                <a:cs typeface="Calibri"/>
              </a:rPr>
              <a:t>Operation under control</a:t>
            </a:r>
          </a:p>
          <a:p>
            <a:pPr marL="127000" marR="97155" indent="-114300" algn="just">
              <a:lnSpc>
                <a:spcPct val="111100"/>
              </a:lnSpc>
              <a:spcBef>
                <a:spcPts val="290"/>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20" dirty="0">
                <a:solidFill>
                  <a:srgbClr val="4C4D4F"/>
                </a:solidFill>
                <a:latin typeface="Calibri"/>
                <a:cs typeface="Calibri"/>
              </a:rPr>
              <a:t>Better control under low range and  pressure drop.</a:t>
            </a:r>
            <a:endParaRPr lang="es-MX" sz="1000" dirty="0">
              <a:latin typeface="Calibri"/>
              <a:cs typeface="Calibri"/>
            </a:endParaRPr>
          </a:p>
          <a:p>
            <a:pPr marL="12700" algn="just">
              <a:lnSpc>
                <a:spcPct val="100000"/>
              </a:lnSpc>
              <a:spcBef>
                <a:spcPts val="405"/>
              </a:spcBef>
            </a:pPr>
            <a:endParaRPr lang="es-MX" sz="900" dirty="0">
              <a:latin typeface="Calibri"/>
              <a:cs typeface="Calibri"/>
            </a:endParaRPr>
          </a:p>
          <a:p>
            <a:pPr algn="just">
              <a:lnSpc>
                <a:spcPct val="100000"/>
              </a:lnSpc>
              <a:spcBef>
                <a:spcPts val="20"/>
              </a:spcBef>
            </a:pPr>
            <a:endParaRPr sz="1100" dirty="0">
              <a:latin typeface="Calibri"/>
              <a:cs typeface="Calibri"/>
            </a:endParaRPr>
          </a:p>
          <a:p>
            <a:pPr marL="12700" algn="just">
              <a:lnSpc>
                <a:spcPct val="100000"/>
              </a:lnSpc>
            </a:pPr>
            <a:r>
              <a:rPr lang="en-CA" sz="1100" b="1" spc="5" dirty="0">
                <a:solidFill>
                  <a:srgbClr val="0476B9"/>
                </a:solidFill>
                <a:latin typeface="Lucida Sans"/>
                <a:cs typeface="Lucida Sans"/>
              </a:rPr>
              <a:t>Suitable for: </a:t>
            </a:r>
            <a:endParaRPr sz="1100" dirty="0">
              <a:latin typeface="Lucida Sans"/>
              <a:cs typeface="Lucida Sans"/>
            </a:endParaRPr>
          </a:p>
          <a:p>
            <a:pPr marL="12700" algn="just">
              <a:lnSpc>
                <a:spcPct val="100000"/>
              </a:lnSpc>
              <a:spcBef>
                <a:spcPts val="409"/>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50" dirty="0">
                <a:solidFill>
                  <a:srgbClr val="4C4D4F"/>
                </a:solidFill>
                <a:latin typeface="Calibri"/>
                <a:cs typeface="Calibri"/>
              </a:rPr>
              <a:t>Combine Cycle Power plants Air Cooled Condensers</a:t>
            </a:r>
            <a:endParaRPr sz="1000" dirty="0">
              <a:latin typeface="Calibri"/>
              <a:cs typeface="Calibri"/>
            </a:endParaRPr>
          </a:p>
          <a:p>
            <a:pPr marL="127000" marR="721360" indent="-114300" algn="just">
              <a:lnSpc>
                <a:spcPct val="111100"/>
              </a:lnSpc>
              <a:spcBef>
                <a:spcPts val="290"/>
              </a:spcBef>
            </a:pPr>
            <a:r>
              <a:rPr sz="1000" dirty="0">
                <a:solidFill>
                  <a:srgbClr val="0476B9"/>
                </a:solidFill>
                <a:latin typeface="Wingdings 3"/>
                <a:cs typeface="Wingdings 3"/>
              </a:rPr>
              <a:t></a:t>
            </a:r>
            <a:r>
              <a:rPr sz="1000" dirty="0">
                <a:solidFill>
                  <a:srgbClr val="0476B9"/>
                </a:solidFill>
                <a:latin typeface="Times New Roman"/>
                <a:cs typeface="Times New Roman"/>
              </a:rPr>
              <a:t> </a:t>
            </a:r>
            <a:r>
              <a:rPr lang="es-MX" sz="1000" spc="15" dirty="0">
                <a:solidFill>
                  <a:srgbClr val="4C4D4F"/>
                </a:solidFill>
                <a:latin typeface="Calibri"/>
                <a:cs typeface="Calibri"/>
              </a:rPr>
              <a:t>Coal and Gas power Plants </a:t>
            </a:r>
            <a:endParaRPr lang="es-MX" sz="1000" dirty="0">
              <a:latin typeface="Calibri"/>
              <a:cs typeface="Calibri"/>
            </a:endParaRPr>
          </a:p>
        </p:txBody>
      </p:sp>
      <p:graphicFrame>
        <p:nvGraphicFramePr>
          <p:cNvPr id="9" name="object 9"/>
          <p:cNvGraphicFramePr>
            <a:graphicFrameLocks noGrp="1"/>
          </p:cNvGraphicFramePr>
          <p:nvPr>
            <p:extLst>
              <p:ext uri="{D42A27DB-BD31-4B8C-83A1-F6EECF244321}">
                <p14:modId xmlns:p14="http://schemas.microsoft.com/office/powerpoint/2010/main" val="417786081"/>
              </p:ext>
            </p:extLst>
          </p:nvPr>
        </p:nvGraphicFramePr>
        <p:xfrm>
          <a:off x="951297" y="3040864"/>
          <a:ext cx="2663190" cy="2620315"/>
        </p:xfrm>
        <a:graphic>
          <a:graphicData uri="http://schemas.openxmlformats.org/drawingml/2006/table">
            <a:tbl>
              <a:tblPr firstRow="1" bandRow="1">
                <a:tableStyleId>{2D5ABB26-0587-4C30-8999-92F81FD0307C}</a:tableStyleId>
              </a:tblPr>
              <a:tblGrid>
                <a:gridCol w="1331595">
                  <a:extLst>
                    <a:ext uri="{9D8B030D-6E8A-4147-A177-3AD203B41FA5}">
                      <a16:colId xmlns:a16="http://schemas.microsoft.com/office/drawing/2014/main" val="20000"/>
                    </a:ext>
                  </a:extLst>
                </a:gridCol>
                <a:gridCol w="1331595">
                  <a:extLst>
                    <a:ext uri="{9D8B030D-6E8A-4147-A177-3AD203B41FA5}">
                      <a16:colId xmlns:a16="http://schemas.microsoft.com/office/drawing/2014/main" val="20001"/>
                    </a:ext>
                  </a:extLst>
                </a:gridCol>
              </a:tblGrid>
              <a:tr h="252639">
                <a:tc gridSpan="2">
                  <a:txBody>
                    <a:bodyPr/>
                    <a:lstStyle/>
                    <a:p>
                      <a:pPr marL="365760" algn="ctr">
                        <a:lnSpc>
                          <a:spcPct val="100000"/>
                        </a:lnSpc>
                        <a:spcBef>
                          <a:spcPts val="359"/>
                        </a:spcBef>
                      </a:pPr>
                      <a:r>
                        <a:rPr lang="en-CA" sz="1100" b="1" spc="40" dirty="0">
                          <a:solidFill>
                            <a:srgbClr val="0476B9"/>
                          </a:solidFill>
                          <a:latin typeface="Arial"/>
                          <a:cs typeface="Arial"/>
                        </a:rPr>
                        <a:t>KEY PROYECT INCLUDES </a:t>
                      </a:r>
                    </a:p>
                  </a:txBody>
                  <a:tcPr marL="0" marR="0" marT="45719" marB="0">
                    <a:solidFill>
                      <a:srgbClr val="C3D0E9"/>
                    </a:solidFill>
                  </a:tcPr>
                </a:tc>
                <a:tc hMerge="1">
                  <a:txBody>
                    <a:bodyPr/>
                    <a:lstStyle/>
                    <a:p>
                      <a:endParaRPr/>
                    </a:p>
                  </a:txBody>
                  <a:tcPr marL="0" marR="0" marT="0" marB="0"/>
                </a:tc>
                <a:extLst>
                  <a:ext uri="{0D108BD9-81ED-4DB2-BD59-A6C34878D82A}">
                    <a16:rowId xmlns:a16="http://schemas.microsoft.com/office/drawing/2014/main" val="10000"/>
                  </a:ext>
                </a:extLst>
              </a:tr>
              <a:tr h="177293">
                <a:tc>
                  <a:txBody>
                    <a:bodyPr/>
                    <a:lstStyle/>
                    <a:p>
                      <a:pPr algn="ctr">
                        <a:lnSpc>
                          <a:spcPct val="100000"/>
                        </a:lnSpc>
                        <a:spcBef>
                          <a:spcPts val="215"/>
                        </a:spcBef>
                      </a:pPr>
                      <a:r>
                        <a:rPr lang="en-CA" sz="850" b="1" dirty="0">
                          <a:solidFill>
                            <a:srgbClr val="FFFFFF"/>
                          </a:solidFill>
                          <a:latin typeface="Arial"/>
                          <a:cs typeface="Arial"/>
                        </a:rPr>
                        <a:t>ITEM</a:t>
                      </a:r>
                      <a:endParaRPr sz="850" dirty="0">
                        <a:latin typeface="Arial"/>
                        <a:cs typeface="Arial"/>
                      </a:endParaRPr>
                    </a:p>
                  </a:txBody>
                  <a:tcPr marL="0" marR="0" marT="27305" marB="0">
                    <a:lnB w="6350">
                      <a:solidFill>
                        <a:srgbClr val="C7C8CA"/>
                      </a:solidFill>
                      <a:prstDash val="solid"/>
                    </a:lnB>
                    <a:solidFill>
                      <a:srgbClr val="0476B9"/>
                    </a:solidFill>
                  </a:tcPr>
                </a:tc>
                <a:tc>
                  <a:txBody>
                    <a:bodyPr/>
                    <a:lstStyle/>
                    <a:p>
                      <a:pPr algn="ctr">
                        <a:lnSpc>
                          <a:spcPct val="100000"/>
                        </a:lnSpc>
                        <a:spcBef>
                          <a:spcPts val="215"/>
                        </a:spcBef>
                      </a:pPr>
                      <a:r>
                        <a:rPr lang="en-CA" sz="850" b="1" spc="-15" dirty="0">
                          <a:solidFill>
                            <a:srgbClr val="FFFFFF"/>
                          </a:solidFill>
                          <a:latin typeface="Arial"/>
                          <a:cs typeface="Arial"/>
                        </a:rPr>
                        <a:t>INCLUDING</a:t>
                      </a:r>
                      <a:endParaRPr sz="850" dirty="0">
                        <a:latin typeface="Arial"/>
                        <a:cs typeface="Arial"/>
                      </a:endParaRPr>
                    </a:p>
                  </a:txBody>
                  <a:tcPr marL="0" marR="0" marT="27305" marB="0">
                    <a:lnB w="6350">
                      <a:solidFill>
                        <a:srgbClr val="C7C8CA"/>
                      </a:solidFill>
                      <a:prstDash val="solid"/>
                    </a:lnB>
                    <a:solidFill>
                      <a:srgbClr val="0476B9"/>
                    </a:solidFill>
                  </a:tcPr>
                </a:tc>
                <a:extLst>
                  <a:ext uri="{0D108BD9-81ED-4DB2-BD59-A6C34878D82A}">
                    <a16:rowId xmlns:a16="http://schemas.microsoft.com/office/drawing/2014/main" val="10001"/>
                  </a:ext>
                </a:extLst>
              </a:tr>
              <a:tr h="179121">
                <a:tc>
                  <a:txBody>
                    <a:bodyPr/>
                    <a:lstStyle/>
                    <a:p>
                      <a:pPr marL="635" algn="ctr">
                        <a:lnSpc>
                          <a:spcPct val="100000"/>
                        </a:lnSpc>
                        <a:spcBef>
                          <a:spcPts val="180"/>
                        </a:spcBef>
                      </a:pPr>
                      <a:r>
                        <a:rPr lang="en-CA" sz="900" spc="45" dirty="0">
                          <a:solidFill>
                            <a:srgbClr val="4C4D4F"/>
                          </a:solidFill>
                          <a:latin typeface="Calibri"/>
                          <a:cs typeface="Calibri"/>
                        </a:rPr>
                        <a:t>STRUCTURAL DESIGN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635" algn="ctr">
                        <a:lnSpc>
                          <a:spcPct val="100000"/>
                        </a:lnSpc>
                        <a:spcBef>
                          <a:spcPts val="180"/>
                        </a:spcBef>
                      </a:pPr>
                      <a:r>
                        <a:rPr lang="en-CA" sz="900" spc="40" dirty="0">
                          <a:solidFill>
                            <a:srgbClr val="4C4D4F"/>
                          </a:solidFill>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02"/>
                  </a:ext>
                </a:extLst>
              </a:tr>
              <a:tr h="179122">
                <a:tc>
                  <a:txBody>
                    <a:bodyPr/>
                    <a:lstStyle/>
                    <a:p>
                      <a:pPr marL="635" algn="ctr">
                        <a:lnSpc>
                          <a:spcPct val="100000"/>
                        </a:lnSpc>
                        <a:spcBef>
                          <a:spcPts val="180"/>
                        </a:spcBef>
                      </a:pPr>
                      <a:r>
                        <a:rPr lang="en-CA" sz="900" spc="45" dirty="0">
                          <a:solidFill>
                            <a:srgbClr val="4C4D4F"/>
                          </a:solidFill>
                          <a:latin typeface="Calibri"/>
                          <a:cs typeface="Calibri"/>
                        </a:rPr>
                        <a:t> MECHANICAL DESIGN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635" algn="ctr">
                        <a:lnSpc>
                          <a:spcPct val="100000"/>
                        </a:lnSpc>
                        <a:spcBef>
                          <a:spcPts val="180"/>
                        </a:spcBef>
                      </a:pPr>
                      <a:r>
                        <a:rPr lang="en-CA" sz="900" spc="40" dirty="0">
                          <a:solidFill>
                            <a:srgbClr val="4C4D4F"/>
                          </a:solidFill>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03"/>
                  </a:ext>
                </a:extLst>
              </a:tr>
              <a:tr h="179122">
                <a:tc>
                  <a:txBody>
                    <a:bodyPr/>
                    <a:lstStyle/>
                    <a:p>
                      <a:pPr marL="635" algn="ctr">
                        <a:lnSpc>
                          <a:spcPct val="100000"/>
                        </a:lnSpc>
                        <a:spcBef>
                          <a:spcPts val="180"/>
                        </a:spcBef>
                      </a:pPr>
                      <a:r>
                        <a:rPr lang="en-CA" sz="900" spc="45" dirty="0">
                          <a:solidFill>
                            <a:srgbClr val="4C4D4F"/>
                          </a:solidFill>
                          <a:latin typeface="Calibri"/>
                          <a:cs typeface="Calibri"/>
                        </a:rPr>
                        <a:t>THERMAL DESIGN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635" algn="ctr">
                        <a:lnSpc>
                          <a:spcPct val="100000"/>
                        </a:lnSpc>
                        <a:spcBef>
                          <a:spcPts val="180"/>
                        </a:spcBef>
                      </a:pPr>
                      <a:r>
                        <a:rPr lang="en-CA" sz="900" spc="40" dirty="0">
                          <a:solidFill>
                            <a:srgbClr val="4C4D4F"/>
                          </a:solidFill>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04"/>
                  </a:ext>
                </a:extLst>
              </a:tr>
              <a:tr h="188459">
                <a:tc>
                  <a:txBody>
                    <a:bodyPr/>
                    <a:lstStyle/>
                    <a:p>
                      <a:pPr marL="635" algn="ctr">
                        <a:lnSpc>
                          <a:spcPct val="100000"/>
                        </a:lnSpc>
                        <a:spcBef>
                          <a:spcPts val="180"/>
                        </a:spcBef>
                      </a:pPr>
                      <a:r>
                        <a:rPr lang="en-CA" sz="900" spc="50" dirty="0">
                          <a:solidFill>
                            <a:srgbClr val="4C4D4F"/>
                          </a:solidFill>
                          <a:latin typeface="Calibri"/>
                          <a:cs typeface="Calibri"/>
                        </a:rPr>
                        <a:t> CAD CAM</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428625">
                        <a:lnSpc>
                          <a:spcPct val="100000"/>
                        </a:lnSpc>
                        <a:spcBef>
                          <a:spcPts val="180"/>
                        </a:spcBef>
                      </a:pPr>
                      <a:r>
                        <a:rPr lang="en-CA" sz="900" dirty="0">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05"/>
                  </a:ext>
                </a:extLst>
              </a:tr>
              <a:tr h="179122">
                <a:tc>
                  <a:txBody>
                    <a:bodyPr/>
                    <a:lstStyle/>
                    <a:p>
                      <a:pPr marL="635" algn="ctr">
                        <a:lnSpc>
                          <a:spcPct val="100000"/>
                        </a:lnSpc>
                        <a:spcBef>
                          <a:spcPts val="180"/>
                        </a:spcBef>
                      </a:pPr>
                      <a:r>
                        <a:rPr lang="en-CA" sz="900" spc="40" dirty="0">
                          <a:solidFill>
                            <a:srgbClr val="4C4D4F"/>
                          </a:solidFill>
                          <a:latin typeface="Calibri"/>
                          <a:cs typeface="Calibri"/>
                        </a:rPr>
                        <a:t>FABRICATION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428625">
                        <a:lnSpc>
                          <a:spcPct val="100000"/>
                        </a:lnSpc>
                        <a:spcBef>
                          <a:spcPts val="180"/>
                        </a:spcBef>
                      </a:pPr>
                      <a:r>
                        <a:rPr lang="en-CA" sz="900" dirty="0">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06"/>
                  </a:ext>
                </a:extLst>
              </a:tr>
              <a:tr h="179122">
                <a:tc>
                  <a:txBody>
                    <a:bodyPr/>
                    <a:lstStyle/>
                    <a:p>
                      <a:pPr marL="635" algn="ctr">
                        <a:lnSpc>
                          <a:spcPct val="100000"/>
                        </a:lnSpc>
                        <a:spcBef>
                          <a:spcPts val="180"/>
                        </a:spcBef>
                      </a:pPr>
                      <a:r>
                        <a:rPr lang="en-CA" sz="900" b="0" dirty="0">
                          <a:solidFill>
                            <a:schemeClr val="tx1">
                              <a:lumMod val="75000"/>
                              <a:lumOff val="25000"/>
                            </a:schemeClr>
                          </a:solidFill>
                          <a:latin typeface="Calibri"/>
                          <a:cs typeface="Calibri"/>
                        </a:rPr>
                        <a:t>SHIPMENT</a:t>
                      </a:r>
                      <a:endParaRPr sz="900" b="0" dirty="0">
                        <a:solidFill>
                          <a:schemeClr val="tx1">
                            <a:lumMod val="75000"/>
                            <a:lumOff val="25000"/>
                          </a:schemeClr>
                        </a:solidFill>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396240">
                        <a:lnSpc>
                          <a:spcPct val="100000"/>
                        </a:lnSpc>
                        <a:spcBef>
                          <a:spcPts val="180"/>
                        </a:spcBef>
                      </a:pPr>
                      <a:r>
                        <a:rPr lang="en-CA" sz="900" dirty="0">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07"/>
                  </a:ext>
                </a:extLst>
              </a:tr>
              <a:tr h="179122">
                <a:tc>
                  <a:txBody>
                    <a:bodyPr/>
                    <a:lstStyle/>
                    <a:p>
                      <a:pPr marL="635" algn="ctr">
                        <a:lnSpc>
                          <a:spcPct val="100000"/>
                        </a:lnSpc>
                        <a:spcBef>
                          <a:spcPts val="180"/>
                        </a:spcBef>
                      </a:pPr>
                      <a:r>
                        <a:rPr lang="en-CA" sz="900" spc="50" dirty="0">
                          <a:solidFill>
                            <a:srgbClr val="4C4D4F"/>
                          </a:solidFill>
                          <a:latin typeface="Calibri"/>
                          <a:cs typeface="Calibri"/>
                        </a:rPr>
                        <a:t>SPECIAL COAT </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396240">
                        <a:lnSpc>
                          <a:spcPct val="100000"/>
                        </a:lnSpc>
                        <a:spcBef>
                          <a:spcPts val="180"/>
                        </a:spcBef>
                      </a:pPr>
                      <a:r>
                        <a:rPr lang="en-CA" sz="900" spc="40" dirty="0">
                          <a:solidFill>
                            <a:srgbClr val="4C4D4F"/>
                          </a:solidFill>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08"/>
                  </a:ext>
                </a:extLst>
              </a:tr>
              <a:tr h="179121">
                <a:tc>
                  <a:txBody>
                    <a:bodyPr/>
                    <a:lstStyle/>
                    <a:p>
                      <a:pPr marL="635" algn="ctr">
                        <a:lnSpc>
                          <a:spcPct val="100000"/>
                        </a:lnSpc>
                        <a:spcBef>
                          <a:spcPts val="180"/>
                        </a:spcBef>
                      </a:pPr>
                      <a:r>
                        <a:rPr lang="en-CA" sz="900" spc="40" dirty="0">
                          <a:solidFill>
                            <a:srgbClr val="4C4D4F"/>
                          </a:solidFill>
                          <a:latin typeface="Calibri"/>
                          <a:cs typeface="Calibri"/>
                        </a:rPr>
                        <a:t>INSTALLATION</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396240">
                        <a:lnSpc>
                          <a:spcPct val="100000"/>
                        </a:lnSpc>
                        <a:spcBef>
                          <a:spcPts val="180"/>
                        </a:spcBef>
                      </a:pPr>
                      <a:r>
                        <a:rPr lang="en-CA" sz="900" spc="40" dirty="0">
                          <a:solidFill>
                            <a:srgbClr val="4C4D4F"/>
                          </a:solidFill>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09"/>
                  </a:ext>
                </a:extLst>
              </a:tr>
              <a:tr h="179122">
                <a:tc>
                  <a:txBody>
                    <a:bodyPr/>
                    <a:lstStyle/>
                    <a:p>
                      <a:pPr marL="635" algn="ctr">
                        <a:lnSpc>
                          <a:spcPct val="100000"/>
                        </a:lnSpc>
                        <a:spcBef>
                          <a:spcPts val="180"/>
                        </a:spcBef>
                      </a:pPr>
                      <a:r>
                        <a:rPr lang="en-CA" sz="900" spc="25" dirty="0">
                          <a:solidFill>
                            <a:srgbClr val="4C4D4F"/>
                          </a:solidFill>
                          <a:latin typeface="Calibri"/>
                          <a:cs typeface="Calibri"/>
                        </a:rPr>
                        <a:t>ENGINEER STAMP</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396240">
                        <a:lnSpc>
                          <a:spcPct val="100000"/>
                        </a:lnSpc>
                        <a:spcBef>
                          <a:spcPts val="180"/>
                        </a:spcBef>
                      </a:pPr>
                      <a:r>
                        <a:rPr lang="en-CA" sz="900" spc="40" dirty="0">
                          <a:solidFill>
                            <a:srgbClr val="4C4D4F"/>
                          </a:solidFill>
                          <a:latin typeface="Calibri"/>
                          <a:cs typeface="Calibri"/>
                        </a:rPr>
                        <a:t>       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10"/>
                  </a:ext>
                </a:extLst>
              </a:tr>
              <a:tr h="265954">
                <a:tc>
                  <a:txBody>
                    <a:bodyPr/>
                    <a:lstStyle/>
                    <a:p>
                      <a:pPr marL="635" algn="ctr">
                        <a:lnSpc>
                          <a:spcPct val="100000"/>
                        </a:lnSpc>
                        <a:spcBef>
                          <a:spcPts val="180"/>
                        </a:spcBef>
                      </a:pPr>
                      <a:r>
                        <a:rPr lang="en-CA" sz="900" spc="30" dirty="0">
                          <a:solidFill>
                            <a:srgbClr val="4C4D4F"/>
                          </a:solidFill>
                          <a:latin typeface="Calibri"/>
                          <a:cs typeface="Calibri"/>
                        </a:rPr>
                        <a:t>LIFT SERCIVES </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tc>
                  <a:txBody>
                    <a:bodyPr/>
                    <a:lstStyle/>
                    <a:p>
                      <a:pPr marL="635" algn="ctr">
                        <a:lnSpc>
                          <a:spcPct val="100000"/>
                        </a:lnSpc>
                        <a:spcBef>
                          <a:spcPts val="180"/>
                        </a:spcBef>
                      </a:pPr>
                      <a:r>
                        <a:rPr lang="en-CA" sz="900" dirty="0">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tcPr>
                </a:tc>
                <a:extLst>
                  <a:ext uri="{0D108BD9-81ED-4DB2-BD59-A6C34878D82A}">
                    <a16:rowId xmlns:a16="http://schemas.microsoft.com/office/drawing/2014/main" val="10011"/>
                  </a:ext>
                </a:extLst>
              </a:tr>
              <a:tr h="302996">
                <a:tc>
                  <a:txBody>
                    <a:bodyPr/>
                    <a:lstStyle/>
                    <a:p>
                      <a:pPr marL="635" algn="ctr">
                        <a:lnSpc>
                          <a:spcPct val="100000"/>
                        </a:lnSpc>
                        <a:spcBef>
                          <a:spcPts val="180"/>
                        </a:spcBef>
                      </a:pPr>
                      <a:r>
                        <a:rPr lang="en-CA" sz="900" spc="20" dirty="0">
                          <a:solidFill>
                            <a:srgbClr val="4C4D4F"/>
                          </a:solidFill>
                          <a:latin typeface="Calibri"/>
                          <a:cs typeface="Calibri"/>
                        </a:rPr>
                        <a:t>ALL AMERICA</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tc>
                  <a:txBody>
                    <a:bodyPr/>
                    <a:lstStyle/>
                    <a:p>
                      <a:pPr marL="635" algn="ctr">
                        <a:lnSpc>
                          <a:spcPct val="100000"/>
                        </a:lnSpc>
                        <a:spcBef>
                          <a:spcPts val="180"/>
                        </a:spcBef>
                      </a:pPr>
                      <a:r>
                        <a:rPr lang="en-CA" sz="900" spc="45" dirty="0">
                          <a:solidFill>
                            <a:srgbClr val="4C4D4F"/>
                          </a:solidFill>
                          <a:latin typeface="Calibri"/>
                          <a:cs typeface="Calibri"/>
                        </a:rPr>
                        <a:t>YES</a:t>
                      </a:r>
                      <a:endParaRPr sz="900" dirty="0">
                        <a:latin typeface="Calibri"/>
                        <a:cs typeface="Calibri"/>
                      </a:endParaRPr>
                    </a:p>
                  </a:txBody>
                  <a:tcPr marL="0" marR="0" marT="22860" marB="0">
                    <a:lnL w="6350">
                      <a:solidFill>
                        <a:srgbClr val="C7C8CA"/>
                      </a:solidFill>
                      <a:prstDash val="solid"/>
                    </a:lnL>
                    <a:lnR w="6350">
                      <a:solidFill>
                        <a:srgbClr val="C7C8CA"/>
                      </a:solidFill>
                      <a:prstDash val="solid"/>
                    </a:lnR>
                    <a:lnT w="6350">
                      <a:solidFill>
                        <a:srgbClr val="C7C8CA"/>
                      </a:solidFill>
                      <a:prstDash val="solid"/>
                    </a:lnT>
                    <a:lnB w="6350">
                      <a:solidFill>
                        <a:srgbClr val="C7C8CA"/>
                      </a:solidFill>
                      <a:prstDash val="solid"/>
                    </a:lnB>
                    <a:solidFill>
                      <a:srgbClr val="EBEFF8"/>
                    </a:solidFill>
                  </a:tcPr>
                </a:tc>
                <a:extLst>
                  <a:ext uri="{0D108BD9-81ED-4DB2-BD59-A6C34878D82A}">
                    <a16:rowId xmlns:a16="http://schemas.microsoft.com/office/drawing/2014/main" val="10012"/>
                  </a:ext>
                </a:extLst>
              </a:tr>
            </a:tbl>
          </a:graphicData>
        </a:graphic>
      </p:graphicFrame>
      <p:sp>
        <p:nvSpPr>
          <p:cNvPr id="10" name="object 10"/>
          <p:cNvSpPr txBox="1">
            <a:spLocks noGrp="1"/>
          </p:cNvSpPr>
          <p:nvPr>
            <p:ph type="title"/>
          </p:nvPr>
        </p:nvSpPr>
        <p:spPr>
          <a:xfrm>
            <a:off x="849643" y="548074"/>
            <a:ext cx="3466465" cy="638175"/>
          </a:xfrm>
          <a:prstGeom prst="rect">
            <a:avLst/>
          </a:prstGeom>
        </p:spPr>
        <p:txBody>
          <a:bodyPr vert="horz" wrap="square" lIns="0" tIns="15240" rIns="0" bIns="0" rtlCol="0">
            <a:spAutoFit/>
          </a:bodyPr>
          <a:lstStyle/>
          <a:p>
            <a:pPr marL="12700">
              <a:lnSpc>
                <a:spcPct val="100000"/>
              </a:lnSpc>
              <a:spcBef>
                <a:spcPts val="120"/>
              </a:spcBef>
            </a:pPr>
            <a:r>
              <a:rPr lang="en-CA" spc="-60" dirty="0">
                <a:solidFill>
                  <a:schemeClr val="bg1">
                    <a:lumMod val="95000"/>
                  </a:schemeClr>
                </a:solidFill>
              </a:rPr>
              <a:t>COOL-IN-G</a:t>
            </a:r>
            <a:endParaRPr spc="-60" dirty="0">
              <a:solidFill>
                <a:schemeClr val="bg1">
                  <a:lumMod val="95000"/>
                </a:schemeClr>
              </a:solidFill>
            </a:endParaRPr>
          </a:p>
        </p:txBody>
      </p:sp>
      <p:pic>
        <p:nvPicPr>
          <p:cNvPr id="15" name="Picture 14" descr="Text&#10;&#10;Description automatically generated with medium confidence">
            <a:extLst>
              <a:ext uri="{FF2B5EF4-FFF2-40B4-BE49-F238E27FC236}">
                <a16:creationId xmlns:a16="http://schemas.microsoft.com/office/drawing/2014/main" id="{4599E86E-3F01-C84B-9CE2-25C040F19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4691" y="5250312"/>
            <a:ext cx="2379024" cy="730045"/>
          </a:xfrm>
          <a:prstGeom prst="rect">
            <a:avLst/>
          </a:prstGeom>
        </p:spPr>
      </p:pic>
      <p:sp>
        <p:nvSpPr>
          <p:cNvPr id="16" name="object 5">
            <a:extLst>
              <a:ext uri="{FF2B5EF4-FFF2-40B4-BE49-F238E27FC236}">
                <a16:creationId xmlns:a16="http://schemas.microsoft.com/office/drawing/2014/main" id="{04B39FBF-61C2-054A-8635-3196DE28BAC6}"/>
              </a:ext>
            </a:extLst>
          </p:cNvPr>
          <p:cNvSpPr/>
          <p:nvPr/>
        </p:nvSpPr>
        <p:spPr>
          <a:xfrm>
            <a:off x="0" y="11594"/>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pic>
        <p:nvPicPr>
          <p:cNvPr id="17" name="Picture 16" descr="Logo, company name&#10;&#10;Description automatically generated">
            <a:extLst>
              <a:ext uri="{FF2B5EF4-FFF2-40B4-BE49-F238E27FC236}">
                <a16:creationId xmlns:a16="http://schemas.microsoft.com/office/drawing/2014/main" id="{A2066F58-FF5E-3F47-876A-C67293123A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5971" y="657506"/>
            <a:ext cx="2716050" cy="753794"/>
          </a:xfrm>
          <a:prstGeom prst="rect">
            <a:avLst/>
          </a:prstGeom>
        </p:spPr>
      </p:pic>
      <p:pic>
        <p:nvPicPr>
          <p:cNvPr id="23" name="Picture 22" descr="Logo&#10;&#10;Description automatically generated">
            <a:extLst>
              <a:ext uri="{FF2B5EF4-FFF2-40B4-BE49-F238E27FC236}">
                <a16:creationId xmlns:a16="http://schemas.microsoft.com/office/drawing/2014/main" id="{03546342-3092-734F-924C-9BF376AFB9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4688" y="82563"/>
            <a:ext cx="488876" cy="471946"/>
          </a:xfrm>
          <a:prstGeom prst="rect">
            <a:avLst/>
          </a:prstGeom>
        </p:spPr>
      </p:pic>
      <p:pic>
        <p:nvPicPr>
          <p:cNvPr id="12" name="Picture 11" descr="A picture containing text, indoor, projector&#10;&#10;Description automatically generated">
            <a:extLst>
              <a:ext uri="{FF2B5EF4-FFF2-40B4-BE49-F238E27FC236}">
                <a16:creationId xmlns:a16="http://schemas.microsoft.com/office/drawing/2014/main" id="{D4AD0080-918C-FD4A-A2C4-878D26A8A9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799" y="5988105"/>
            <a:ext cx="3362203" cy="3165953"/>
          </a:xfrm>
          <a:prstGeom prst="rect">
            <a:avLst/>
          </a:prstGeom>
        </p:spPr>
      </p:pic>
      <p:pic>
        <p:nvPicPr>
          <p:cNvPr id="14" name="Picture 13">
            <a:extLst>
              <a:ext uri="{FF2B5EF4-FFF2-40B4-BE49-F238E27FC236}">
                <a16:creationId xmlns:a16="http://schemas.microsoft.com/office/drawing/2014/main" id="{C722161A-EE28-6142-B0B1-6EC64062B6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26471" y="5988105"/>
            <a:ext cx="2135503" cy="3122405"/>
          </a:xfrm>
          <a:prstGeom prst="rect">
            <a:avLst/>
          </a:prstGeom>
        </p:spPr>
      </p:pic>
      <p:pic>
        <p:nvPicPr>
          <p:cNvPr id="21" name="Picture 20" descr="A picture containing text, wall, indoor, white&#10;&#10;Description automatically generated">
            <a:extLst>
              <a:ext uri="{FF2B5EF4-FFF2-40B4-BE49-F238E27FC236}">
                <a16:creationId xmlns:a16="http://schemas.microsoft.com/office/drawing/2014/main" id="{63CD0AA0-29FB-3645-B625-86EF1E9B14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62157" y="6029678"/>
            <a:ext cx="1920444" cy="30808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204761" y="94685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5</a:t>
            </a:r>
            <a:endParaRPr sz="130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0" y="22684"/>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a:p>
        </p:txBody>
      </p:sp>
      <p:sp>
        <p:nvSpPr>
          <p:cNvPr id="8" name="object 8"/>
          <p:cNvSpPr txBox="1"/>
          <p:nvPr/>
        </p:nvSpPr>
        <p:spPr>
          <a:xfrm>
            <a:off x="875282" y="6869452"/>
            <a:ext cx="2401317" cy="353943"/>
          </a:xfrm>
          <a:prstGeom prst="rect">
            <a:avLst/>
          </a:prstGeom>
        </p:spPr>
        <p:txBody>
          <a:bodyPr vert="horz" wrap="square" lIns="0" tIns="15240" rIns="0" bIns="0" rtlCol="0">
            <a:spAutoFit/>
          </a:bodyPr>
          <a:lstStyle/>
          <a:p>
            <a:pPr marL="12700">
              <a:lnSpc>
                <a:spcPct val="100000"/>
              </a:lnSpc>
              <a:spcBef>
                <a:spcPts val="120"/>
              </a:spcBef>
            </a:pPr>
            <a:r>
              <a:rPr sz="2200" b="1" spc="10" dirty="0">
                <a:solidFill>
                  <a:srgbClr val="0476B9"/>
                </a:solidFill>
                <a:latin typeface="Lucida Sans"/>
                <a:cs typeface="Lucida Sans"/>
              </a:rPr>
              <a:t>2.</a:t>
            </a:r>
            <a:r>
              <a:rPr sz="2200" b="1" spc="-130" dirty="0">
                <a:solidFill>
                  <a:srgbClr val="0476B9"/>
                </a:solidFill>
                <a:latin typeface="Lucida Sans"/>
                <a:cs typeface="Lucida Sans"/>
              </a:rPr>
              <a:t> </a:t>
            </a:r>
            <a:r>
              <a:rPr lang="en-CA" sz="1600" b="1" spc="45" dirty="0">
                <a:solidFill>
                  <a:srgbClr val="0476B9"/>
                </a:solidFill>
                <a:latin typeface="Lucida Sans"/>
                <a:cs typeface="Lucida Sans"/>
              </a:rPr>
              <a:t>EPC MAT SUPPLY</a:t>
            </a:r>
            <a:endParaRPr sz="1600" dirty="0">
              <a:latin typeface="Lucida Sans"/>
              <a:cs typeface="Lucida Sans"/>
            </a:endParaRPr>
          </a:p>
        </p:txBody>
      </p:sp>
      <p:sp>
        <p:nvSpPr>
          <p:cNvPr id="11" name="object 11"/>
          <p:cNvSpPr/>
          <p:nvPr/>
        </p:nvSpPr>
        <p:spPr>
          <a:xfrm>
            <a:off x="823969" y="1673181"/>
            <a:ext cx="350520" cy="350520"/>
          </a:xfrm>
          <a:custGeom>
            <a:avLst/>
            <a:gdLst/>
            <a:ahLst/>
            <a:cxnLst/>
            <a:rect l="l" t="t" r="r" b="b"/>
            <a:pathLst>
              <a:path w="350519" h="350519">
                <a:moveTo>
                  <a:pt x="175145" y="0"/>
                </a:moveTo>
                <a:lnTo>
                  <a:pt x="128587" y="6255"/>
                </a:lnTo>
                <a:lnTo>
                  <a:pt x="86749" y="23910"/>
                </a:lnTo>
                <a:lnTo>
                  <a:pt x="51301" y="51295"/>
                </a:lnTo>
                <a:lnTo>
                  <a:pt x="23914" y="86740"/>
                </a:lnTo>
                <a:lnTo>
                  <a:pt x="6256" y="128575"/>
                </a:lnTo>
                <a:lnTo>
                  <a:pt x="0" y="175133"/>
                </a:lnTo>
                <a:lnTo>
                  <a:pt x="6256" y="221695"/>
                </a:lnTo>
                <a:lnTo>
                  <a:pt x="23914" y="263534"/>
                </a:lnTo>
                <a:lnTo>
                  <a:pt x="51301" y="298981"/>
                </a:lnTo>
                <a:lnTo>
                  <a:pt x="86749" y="326367"/>
                </a:lnTo>
                <a:lnTo>
                  <a:pt x="128587" y="344022"/>
                </a:lnTo>
                <a:lnTo>
                  <a:pt x="175145" y="350278"/>
                </a:lnTo>
                <a:lnTo>
                  <a:pt x="221703" y="344022"/>
                </a:lnTo>
                <a:lnTo>
                  <a:pt x="263541" y="326367"/>
                </a:lnTo>
                <a:lnTo>
                  <a:pt x="298989" y="298981"/>
                </a:lnTo>
                <a:lnTo>
                  <a:pt x="326377" y="263534"/>
                </a:lnTo>
                <a:lnTo>
                  <a:pt x="344034" y="221695"/>
                </a:lnTo>
                <a:lnTo>
                  <a:pt x="350291" y="175133"/>
                </a:lnTo>
                <a:lnTo>
                  <a:pt x="344034" y="128575"/>
                </a:lnTo>
                <a:lnTo>
                  <a:pt x="326377" y="86740"/>
                </a:lnTo>
                <a:lnTo>
                  <a:pt x="298989" y="51295"/>
                </a:lnTo>
                <a:lnTo>
                  <a:pt x="263541" y="23910"/>
                </a:lnTo>
                <a:lnTo>
                  <a:pt x="221703" y="6255"/>
                </a:lnTo>
                <a:lnTo>
                  <a:pt x="175145" y="0"/>
                </a:lnTo>
                <a:close/>
              </a:path>
            </a:pathLst>
          </a:custGeom>
          <a:solidFill>
            <a:srgbClr val="C7C8CA"/>
          </a:solidFill>
        </p:spPr>
        <p:txBody>
          <a:bodyPr wrap="square" lIns="0" tIns="0" rIns="0" bIns="0" rtlCol="0"/>
          <a:lstStyle/>
          <a:p>
            <a:endParaRPr/>
          </a:p>
        </p:txBody>
      </p:sp>
      <p:sp>
        <p:nvSpPr>
          <p:cNvPr id="12" name="object 12"/>
          <p:cNvSpPr/>
          <p:nvPr/>
        </p:nvSpPr>
        <p:spPr>
          <a:xfrm>
            <a:off x="869181" y="1718390"/>
            <a:ext cx="260350" cy="260350"/>
          </a:xfrm>
          <a:custGeom>
            <a:avLst/>
            <a:gdLst/>
            <a:ahLst/>
            <a:cxnLst/>
            <a:rect l="l" t="t" r="r" b="b"/>
            <a:pathLst>
              <a:path w="260350" h="260350">
                <a:moveTo>
                  <a:pt x="129933" y="0"/>
                </a:moveTo>
                <a:lnTo>
                  <a:pt x="79354" y="10209"/>
                </a:lnTo>
                <a:lnTo>
                  <a:pt x="38053" y="38053"/>
                </a:lnTo>
                <a:lnTo>
                  <a:pt x="10209" y="79354"/>
                </a:lnTo>
                <a:lnTo>
                  <a:pt x="0" y="129933"/>
                </a:lnTo>
                <a:lnTo>
                  <a:pt x="10209" y="180507"/>
                </a:lnTo>
                <a:lnTo>
                  <a:pt x="38053" y="221808"/>
                </a:lnTo>
                <a:lnTo>
                  <a:pt x="79354" y="249655"/>
                </a:lnTo>
                <a:lnTo>
                  <a:pt x="129933" y="259867"/>
                </a:lnTo>
                <a:lnTo>
                  <a:pt x="180512" y="249655"/>
                </a:lnTo>
                <a:lnTo>
                  <a:pt x="221813" y="221808"/>
                </a:lnTo>
                <a:lnTo>
                  <a:pt x="249657" y="180507"/>
                </a:lnTo>
                <a:lnTo>
                  <a:pt x="259867" y="129933"/>
                </a:lnTo>
                <a:lnTo>
                  <a:pt x="249657" y="79354"/>
                </a:lnTo>
                <a:lnTo>
                  <a:pt x="221813" y="38053"/>
                </a:lnTo>
                <a:lnTo>
                  <a:pt x="180512" y="10209"/>
                </a:lnTo>
                <a:lnTo>
                  <a:pt x="129933" y="0"/>
                </a:lnTo>
                <a:close/>
              </a:path>
            </a:pathLst>
          </a:custGeom>
          <a:solidFill>
            <a:srgbClr val="0476B9"/>
          </a:solidFill>
        </p:spPr>
        <p:txBody>
          <a:bodyPr wrap="square" lIns="0" tIns="0" rIns="0" bIns="0" rtlCol="0"/>
          <a:lstStyle/>
          <a:p>
            <a:endParaRPr/>
          </a:p>
        </p:txBody>
      </p:sp>
      <p:sp>
        <p:nvSpPr>
          <p:cNvPr id="13" name="object 13"/>
          <p:cNvSpPr txBox="1"/>
          <p:nvPr/>
        </p:nvSpPr>
        <p:spPr>
          <a:xfrm>
            <a:off x="837183" y="940405"/>
            <a:ext cx="3013710" cy="1656736"/>
          </a:xfrm>
          <a:prstGeom prst="rect">
            <a:avLst/>
          </a:prstGeom>
        </p:spPr>
        <p:txBody>
          <a:bodyPr vert="horz" wrap="square" lIns="0" tIns="15240" rIns="0" bIns="0" rtlCol="0">
            <a:spAutoFit/>
          </a:bodyPr>
          <a:lstStyle/>
          <a:p>
            <a:pPr marL="222250">
              <a:lnSpc>
                <a:spcPct val="100000"/>
              </a:lnSpc>
              <a:spcBef>
                <a:spcPts val="120"/>
              </a:spcBef>
            </a:pPr>
            <a:r>
              <a:rPr lang="en-CA" sz="2600" b="1" spc="10" dirty="0">
                <a:solidFill>
                  <a:srgbClr val="A3BADE"/>
                </a:solidFill>
                <a:latin typeface="Lucida Sans"/>
                <a:cs typeface="Lucida Sans"/>
              </a:rPr>
              <a:t>PROCESS:</a:t>
            </a:r>
            <a:endParaRPr sz="2600" dirty="0">
              <a:latin typeface="Lucida Sans"/>
              <a:cs typeface="Lucida Sans"/>
            </a:endParaRPr>
          </a:p>
          <a:p>
            <a:pPr marL="50800">
              <a:lnSpc>
                <a:spcPct val="100000"/>
              </a:lnSpc>
              <a:spcBef>
                <a:spcPts val="2440"/>
              </a:spcBef>
            </a:pPr>
            <a:r>
              <a:rPr sz="2200" b="1" spc="-325" dirty="0">
                <a:solidFill>
                  <a:srgbClr val="0476B9"/>
                </a:solidFill>
                <a:latin typeface="Lucida Sans"/>
                <a:cs typeface="Lucida Sans"/>
              </a:rPr>
              <a:t>1</a:t>
            </a:r>
            <a:r>
              <a:rPr sz="2325" b="1" spc="-487" baseline="7168" dirty="0">
                <a:solidFill>
                  <a:srgbClr val="FFFFFF"/>
                </a:solidFill>
                <a:latin typeface="Lucida Sans"/>
                <a:cs typeface="Lucida Sans"/>
              </a:rPr>
              <a:t>1</a:t>
            </a:r>
            <a:r>
              <a:rPr sz="2200" b="1" spc="-325" dirty="0">
                <a:solidFill>
                  <a:srgbClr val="0476B9"/>
                </a:solidFill>
                <a:latin typeface="Lucida Sans"/>
                <a:cs typeface="Lucida Sans"/>
              </a:rPr>
              <a:t>.</a:t>
            </a:r>
            <a:r>
              <a:rPr sz="2200" b="1" spc="-135" dirty="0">
                <a:solidFill>
                  <a:srgbClr val="0476B9"/>
                </a:solidFill>
                <a:latin typeface="Lucida Sans"/>
                <a:cs typeface="Lucida Sans"/>
              </a:rPr>
              <a:t> </a:t>
            </a:r>
            <a:r>
              <a:rPr lang="en-CA" sz="2200" b="1" spc="40" dirty="0">
                <a:solidFill>
                  <a:srgbClr val="0476B9"/>
                </a:solidFill>
                <a:latin typeface="Lucida Sans"/>
                <a:cs typeface="Lucida Sans"/>
              </a:rPr>
              <a:t>DESIGN</a:t>
            </a:r>
            <a:endParaRPr sz="2200" dirty="0">
              <a:latin typeface="Lucida Sans"/>
              <a:cs typeface="Lucida Sans"/>
            </a:endParaRPr>
          </a:p>
          <a:p>
            <a:pPr marL="50800">
              <a:lnSpc>
                <a:spcPct val="100000"/>
              </a:lnSpc>
              <a:spcBef>
                <a:spcPts val="760"/>
              </a:spcBef>
            </a:pPr>
            <a:r>
              <a:rPr lang="en-CA" sz="900" b="1" spc="15" dirty="0">
                <a:solidFill>
                  <a:srgbClr val="0476B9"/>
                </a:solidFill>
                <a:latin typeface="Lucida Sans"/>
                <a:cs typeface="Lucida Sans"/>
              </a:rPr>
              <a:t>ACERO</a:t>
            </a:r>
            <a:endParaRPr sz="900" dirty="0">
              <a:latin typeface="Lucida Sans"/>
              <a:cs typeface="Lucida Sans"/>
            </a:endParaRPr>
          </a:p>
          <a:p>
            <a:pPr marL="50800" marR="92710" algn="just">
              <a:lnSpc>
                <a:spcPct val="111100"/>
              </a:lnSpc>
              <a:spcBef>
                <a:spcPts val="290"/>
              </a:spcBef>
            </a:pPr>
            <a:endParaRPr sz="900" dirty="0">
              <a:latin typeface="Calibri"/>
              <a:cs typeface="Calibri"/>
            </a:endParaRPr>
          </a:p>
          <a:p>
            <a:pPr>
              <a:lnSpc>
                <a:spcPct val="100000"/>
              </a:lnSpc>
              <a:spcBef>
                <a:spcPts val="40"/>
              </a:spcBef>
            </a:pPr>
            <a:endParaRPr sz="1050" dirty="0">
              <a:latin typeface="Calibri"/>
              <a:cs typeface="Calibri"/>
            </a:endParaRPr>
          </a:p>
        </p:txBody>
      </p:sp>
      <p:sp>
        <p:nvSpPr>
          <p:cNvPr id="14" name="object 14"/>
          <p:cNvSpPr/>
          <p:nvPr/>
        </p:nvSpPr>
        <p:spPr>
          <a:xfrm>
            <a:off x="823969" y="6880863"/>
            <a:ext cx="350520" cy="350520"/>
          </a:xfrm>
          <a:custGeom>
            <a:avLst/>
            <a:gdLst/>
            <a:ahLst/>
            <a:cxnLst/>
            <a:rect l="l" t="t" r="r" b="b"/>
            <a:pathLst>
              <a:path w="350519" h="350520">
                <a:moveTo>
                  <a:pt x="175145" y="0"/>
                </a:moveTo>
                <a:lnTo>
                  <a:pt x="128587" y="6255"/>
                </a:lnTo>
                <a:lnTo>
                  <a:pt x="86749" y="23910"/>
                </a:lnTo>
                <a:lnTo>
                  <a:pt x="51301" y="51295"/>
                </a:lnTo>
                <a:lnTo>
                  <a:pt x="23914" y="86740"/>
                </a:lnTo>
                <a:lnTo>
                  <a:pt x="6256" y="128575"/>
                </a:lnTo>
                <a:lnTo>
                  <a:pt x="0" y="175133"/>
                </a:lnTo>
                <a:lnTo>
                  <a:pt x="6256" y="221695"/>
                </a:lnTo>
                <a:lnTo>
                  <a:pt x="23914" y="263534"/>
                </a:lnTo>
                <a:lnTo>
                  <a:pt x="51301" y="298981"/>
                </a:lnTo>
                <a:lnTo>
                  <a:pt x="86749" y="326367"/>
                </a:lnTo>
                <a:lnTo>
                  <a:pt x="128587" y="344022"/>
                </a:lnTo>
                <a:lnTo>
                  <a:pt x="175145" y="350278"/>
                </a:lnTo>
                <a:lnTo>
                  <a:pt x="221703" y="344022"/>
                </a:lnTo>
                <a:lnTo>
                  <a:pt x="263541" y="326367"/>
                </a:lnTo>
                <a:lnTo>
                  <a:pt x="298989" y="298981"/>
                </a:lnTo>
                <a:lnTo>
                  <a:pt x="326377" y="263534"/>
                </a:lnTo>
                <a:lnTo>
                  <a:pt x="344034" y="221695"/>
                </a:lnTo>
                <a:lnTo>
                  <a:pt x="350291" y="175133"/>
                </a:lnTo>
                <a:lnTo>
                  <a:pt x="344034" y="128575"/>
                </a:lnTo>
                <a:lnTo>
                  <a:pt x="326377" y="86740"/>
                </a:lnTo>
                <a:lnTo>
                  <a:pt x="298989" y="51295"/>
                </a:lnTo>
                <a:lnTo>
                  <a:pt x="263541" y="23910"/>
                </a:lnTo>
                <a:lnTo>
                  <a:pt x="221703" y="6255"/>
                </a:lnTo>
                <a:lnTo>
                  <a:pt x="175145" y="0"/>
                </a:lnTo>
                <a:close/>
              </a:path>
            </a:pathLst>
          </a:custGeom>
          <a:solidFill>
            <a:srgbClr val="C7C8CA"/>
          </a:solidFill>
        </p:spPr>
        <p:txBody>
          <a:bodyPr wrap="square" lIns="0" tIns="0" rIns="0" bIns="0" rtlCol="0"/>
          <a:lstStyle/>
          <a:p>
            <a:endParaRPr/>
          </a:p>
        </p:txBody>
      </p:sp>
      <p:sp>
        <p:nvSpPr>
          <p:cNvPr id="15" name="object 15"/>
          <p:cNvSpPr/>
          <p:nvPr/>
        </p:nvSpPr>
        <p:spPr>
          <a:xfrm>
            <a:off x="869181" y="6926071"/>
            <a:ext cx="260350" cy="260350"/>
          </a:xfrm>
          <a:custGeom>
            <a:avLst/>
            <a:gdLst/>
            <a:ahLst/>
            <a:cxnLst/>
            <a:rect l="l" t="t" r="r" b="b"/>
            <a:pathLst>
              <a:path w="260350" h="260350">
                <a:moveTo>
                  <a:pt x="129933" y="0"/>
                </a:moveTo>
                <a:lnTo>
                  <a:pt x="79354" y="10209"/>
                </a:lnTo>
                <a:lnTo>
                  <a:pt x="38053" y="38053"/>
                </a:lnTo>
                <a:lnTo>
                  <a:pt x="10209" y="79354"/>
                </a:lnTo>
                <a:lnTo>
                  <a:pt x="0" y="129933"/>
                </a:lnTo>
                <a:lnTo>
                  <a:pt x="10209" y="180507"/>
                </a:lnTo>
                <a:lnTo>
                  <a:pt x="38053" y="221808"/>
                </a:lnTo>
                <a:lnTo>
                  <a:pt x="79354" y="249655"/>
                </a:lnTo>
                <a:lnTo>
                  <a:pt x="129933" y="259867"/>
                </a:lnTo>
                <a:lnTo>
                  <a:pt x="180512" y="249655"/>
                </a:lnTo>
                <a:lnTo>
                  <a:pt x="221813" y="221808"/>
                </a:lnTo>
                <a:lnTo>
                  <a:pt x="249657" y="180507"/>
                </a:lnTo>
                <a:lnTo>
                  <a:pt x="259867" y="129933"/>
                </a:lnTo>
                <a:lnTo>
                  <a:pt x="249657" y="79354"/>
                </a:lnTo>
                <a:lnTo>
                  <a:pt x="221813" y="38053"/>
                </a:lnTo>
                <a:lnTo>
                  <a:pt x="180512" y="10209"/>
                </a:lnTo>
                <a:lnTo>
                  <a:pt x="129933" y="0"/>
                </a:lnTo>
                <a:close/>
              </a:path>
            </a:pathLst>
          </a:custGeom>
          <a:solidFill>
            <a:srgbClr val="0476B9"/>
          </a:solidFill>
        </p:spPr>
        <p:txBody>
          <a:bodyPr wrap="square" lIns="0" tIns="0" rIns="0" bIns="0" rtlCol="0"/>
          <a:lstStyle/>
          <a:p>
            <a:endParaRPr/>
          </a:p>
        </p:txBody>
      </p:sp>
      <p:sp>
        <p:nvSpPr>
          <p:cNvPr id="16" name="object 16"/>
          <p:cNvSpPr txBox="1"/>
          <p:nvPr/>
        </p:nvSpPr>
        <p:spPr>
          <a:xfrm>
            <a:off x="927818" y="6911765"/>
            <a:ext cx="142875" cy="263525"/>
          </a:xfrm>
          <a:prstGeom prst="rect">
            <a:avLst/>
          </a:prstGeom>
        </p:spPr>
        <p:txBody>
          <a:bodyPr vert="horz" wrap="square" lIns="0" tIns="13335" rIns="0" bIns="0" rtlCol="0">
            <a:spAutoFit/>
          </a:bodyPr>
          <a:lstStyle/>
          <a:p>
            <a:pPr marL="12700">
              <a:lnSpc>
                <a:spcPct val="100000"/>
              </a:lnSpc>
              <a:spcBef>
                <a:spcPts val="105"/>
              </a:spcBef>
            </a:pPr>
            <a:r>
              <a:rPr sz="1550" b="1" spc="-70" dirty="0">
                <a:solidFill>
                  <a:srgbClr val="FFFFFF"/>
                </a:solidFill>
                <a:latin typeface="Lucida Sans"/>
                <a:cs typeface="Lucida Sans"/>
              </a:rPr>
              <a:t>2</a:t>
            </a:r>
            <a:endParaRPr sz="1550">
              <a:latin typeface="Lucida Sans"/>
              <a:cs typeface="Lucida Sans"/>
            </a:endParaRPr>
          </a:p>
        </p:txBody>
      </p:sp>
      <p:sp>
        <p:nvSpPr>
          <p:cNvPr id="17" name="object 17"/>
          <p:cNvSpPr/>
          <p:nvPr/>
        </p:nvSpPr>
        <p:spPr>
          <a:xfrm>
            <a:off x="3940524" y="1673181"/>
            <a:ext cx="350520" cy="350520"/>
          </a:xfrm>
          <a:custGeom>
            <a:avLst/>
            <a:gdLst/>
            <a:ahLst/>
            <a:cxnLst/>
            <a:rect l="l" t="t" r="r" b="b"/>
            <a:pathLst>
              <a:path w="350520" h="350519">
                <a:moveTo>
                  <a:pt x="175145" y="0"/>
                </a:moveTo>
                <a:lnTo>
                  <a:pt x="128587" y="6255"/>
                </a:lnTo>
                <a:lnTo>
                  <a:pt x="86749" y="23910"/>
                </a:lnTo>
                <a:lnTo>
                  <a:pt x="51301" y="51295"/>
                </a:lnTo>
                <a:lnTo>
                  <a:pt x="23914" y="86740"/>
                </a:lnTo>
                <a:lnTo>
                  <a:pt x="6256" y="128575"/>
                </a:lnTo>
                <a:lnTo>
                  <a:pt x="0" y="175133"/>
                </a:lnTo>
                <a:lnTo>
                  <a:pt x="6256" y="221695"/>
                </a:lnTo>
                <a:lnTo>
                  <a:pt x="23914" y="263534"/>
                </a:lnTo>
                <a:lnTo>
                  <a:pt x="51301" y="298981"/>
                </a:lnTo>
                <a:lnTo>
                  <a:pt x="86749" y="326367"/>
                </a:lnTo>
                <a:lnTo>
                  <a:pt x="128587" y="344022"/>
                </a:lnTo>
                <a:lnTo>
                  <a:pt x="175145" y="350278"/>
                </a:lnTo>
                <a:lnTo>
                  <a:pt x="221703" y="344022"/>
                </a:lnTo>
                <a:lnTo>
                  <a:pt x="263541" y="326367"/>
                </a:lnTo>
                <a:lnTo>
                  <a:pt x="298989" y="298981"/>
                </a:lnTo>
                <a:lnTo>
                  <a:pt x="326377" y="263534"/>
                </a:lnTo>
                <a:lnTo>
                  <a:pt x="344034" y="221695"/>
                </a:lnTo>
                <a:lnTo>
                  <a:pt x="350291" y="175133"/>
                </a:lnTo>
                <a:lnTo>
                  <a:pt x="344034" y="128575"/>
                </a:lnTo>
                <a:lnTo>
                  <a:pt x="326377" y="86740"/>
                </a:lnTo>
                <a:lnTo>
                  <a:pt x="298989" y="51295"/>
                </a:lnTo>
                <a:lnTo>
                  <a:pt x="263541" y="23910"/>
                </a:lnTo>
                <a:lnTo>
                  <a:pt x="221703" y="6255"/>
                </a:lnTo>
                <a:lnTo>
                  <a:pt x="175145" y="0"/>
                </a:lnTo>
                <a:close/>
              </a:path>
            </a:pathLst>
          </a:custGeom>
          <a:solidFill>
            <a:srgbClr val="C7C8CA"/>
          </a:solidFill>
        </p:spPr>
        <p:txBody>
          <a:bodyPr wrap="square" lIns="0" tIns="0" rIns="0" bIns="0" rtlCol="0"/>
          <a:lstStyle/>
          <a:p>
            <a:endParaRPr/>
          </a:p>
        </p:txBody>
      </p:sp>
      <p:sp>
        <p:nvSpPr>
          <p:cNvPr id="18" name="object 18"/>
          <p:cNvSpPr/>
          <p:nvPr/>
        </p:nvSpPr>
        <p:spPr>
          <a:xfrm>
            <a:off x="3985736" y="1718390"/>
            <a:ext cx="260350" cy="260350"/>
          </a:xfrm>
          <a:custGeom>
            <a:avLst/>
            <a:gdLst/>
            <a:ahLst/>
            <a:cxnLst/>
            <a:rect l="l" t="t" r="r" b="b"/>
            <a:pathLst>
              <a:path w="260350" h="260350">
                <a:moveTo>
                  <a:pt x="129933" y="0"/>
                </a:moveTo>
                <a:lnTo>
                  <a:pt x="79354" y="10209"/>
                </a:lnTo>
                <a:lnTo>
                  <a:pt x="38053" y="38053"/>
                </a:lnTo>
                <a:lnTo>
                  <a:pt x="10209" y="79354"/>
                </a:lnTo>
                <a:lnTo>
                  <a:pt x="0" y="129933"/>
                </a:lnTo>
                <a:lnTo>
                  <a:pt x="10209" y="180507"/>
                </a:lnTo>
                <a:lnTo>
                  <a:pt x="38053" y="221808"/>
                </a:lnTo>
                <a:lnTo>
                  <a:pt x="79354" y="249655"/>
                </a:lnTo>
                <a:lnTo>
                  <a:pt x="129933" y="259867"/>
                </a:lnTo>
                <a:lnTo>
                  <a:pt x="180512" y="249655"/>
                </a:lnTo>
                <a:lnTo>
                  <a:pt x="221813" y="221808"/>
                </a:lnTo>
                <a:lnTo>
                  <a:pt x="249657" y="180507"/>
                </a:lnTo>
                <a:lnTo>
                  <a:pt x="259867" y="129933"/>
                </a:lnTo>
                <a:lnTo>
                  <a:pt x="249657" y="79354"/>
                </a:lnTo>
                <a:lnTo>
                  <a:pt x="221813" y="38053"/>
                </a:lnTo>
                <a:lnTo>
                  <a:pt x="180512" y="10209"/>
                </a:lnTo>
                <a:lnTo>
                  <a:pt x="129933" y="0"/>
                </a:lnTo>
                <a:close/>
              </a:path>
            </a:pathLst>
          </a:custGeom>
          <a:solidFill>
            <a:srgbClr val="0476B9"/>
          </a:solidFill>
        </p:spPr>
        <p:txBody>
          <a:bodyPr wrap="square" lIns="0" tIns="0" rIns="0" bIns="0" rtlCol="0"/>
          <a:lstStyle/>
          <a:p>
            <a:endParaRPr/>
          </a:p>
        </p:txBody>
      </p:sp>
      <p:sp>
        <p:nvSpPr>
          <p:cNvPr id="19" name="object 19"/>
          <p:cNvSpPr/>
          <p:nvPr/>
        </p:nvSpPr>
        <p:spPr>
          <a:xfrm>
            <a:off x="3940524" y="3067075"/>
            <a:ext cx="350520" cy="350520"/>
          </a:xfrm>
          <a:custGeom>
            <a:avLst/>
            <a:gdLst/>
            <a:ahLst/>
            <a:cxnLst/>
            <a:rect l="l" t="t" r="r" b="b"/>
            <a:pathLst>
              <a:path w="350520" h="350520">
                <a:moveTo>
                  <a:pt x="175145" y="0"/>
                </a:moveTo>
                <a:lnTo>
                  <a:pt x="128587" y="6255"/>
                </a:lnTo>
                <a:lnTo>
                  <a:pt x="86749" y="23910"/>
                </a:lnTo>
                <a:lnTo>
                  <a:pt x="51301" y="51295"/>
                </a:lnTo>
                <a:lnTo>
                  <a:pt x="23914" y="86740"/>
                </a:lnTo>
                <a:lnTo>
                  <a:pt x="6256" y="128575"/>
                </a:lnTo>
                <a:lnTo>
                  <a:pt x="0" y="175133"/>
                </a:lnTo>
                <a:lnTo>
                  <a:pt x="6256" y="221695"/>
                </a:lnTo>
                <a:lnTo>
                  <a:pt x="23914" y="263534"/>
                </a:lnTo>
                <a:lnTo>
                  <a:pt x="51301" y="298981"/>
                </a:lnTo>
                <a:lnTo>
                  <a:pt x="86749" y="326367"/>
                </a:lnTo>
                <a:lnTo>
                  <a:pt x="128587" y="344022"/>
                </a:lnTo>
                <a:lnTo>
                  <a:pt x="175145" y="350278"/>
                </a:lnTo>
                <a:lnTo>
                  <a:pt x="221703" y="344022"/>
                </a:lnTo>
                <a:lnTo>
                  <a:pt x="263541" y="326367"/>
                </a:lnTo>
                <a:lnTo>
                  <a:pt x="298989" y="298981"/>
                </a:lnTo>
                <a:lnTo>
                  <a:pt x="326377" y="263534"/>
                </a:lnTo>
                <a:lnTo>
                  <a:pt x="344034" y="221695"/>
                </a:lnTo>
                <a:lnTo>
                  <a:pt x="350291" y="175133"/>
                </a:lnTo>
                <a:lnTo>
                  <a:pt x="344034" y="128575"/>
                </a:lnTo>
                <a:lnTo>
                  <a:pt x="326377" y="86740"/>
                </a:lnTo>
                <a:lnTo>
                  <a:pt x="298989" y="51295"/>
                </a:lnTo>
                <a:lnTo>
                  <a:pt x="263541" y="23910"/>
                </a:lnTo>
                <a:lnTo>
                  <a:pt x="221703" y="6255"/>
                </a:lnTo>
                <a:lnTo>
                  <a:pt x="175145" y="0"/>
                </a:lnTo>
                <a:close/>
              </a:path>
            </a:pathLst>
          </a:custGeom>
          <a:solidFill>
            <a:srgbClr val="C7C8CA"/>
          </a:solidFill>
        </p:spPr>
        <p:txBody>
          <a:bodyPr wrap="square" lIns="0" tIns="0" rIns="0" bIns="0" rtlCol="0"/>
          <a:lstStyle/>
          <a:p>
            <a:endParaRPr/>
          </a:p>
        </p:txBody>
      </p:sp>
      <p:sp>
        <p:nvSpPr>
          <p:cNvPr id="20" name="object 20"/>
          <p:cNvSpPr/>
          <p:nvPr/>
        </p:nvSpPr>
        <p:spPr>
          <a:xfrm>
            <a:off x="3985736" y="3112283"/>
            <a:ext cx="260350" cy="260350"/>
          </a:xfrm>
          <a:custGeom>
            <a:avLst/>
            <a:gdLst/>
            <a:ahLst/>
            <a:cxnLst/>
            <a:rect l="l" t="t" r="r" b="b"/>
            <a:pathLst>
              <a:path w="260350" h="260350">
                <a:moveTo>
                  <a:pt x="129933" y="0"/>
                </a:moveTo>
                <a:lnTo>
                  <a:pt x="79354" y="10209"/>
                </a:lnTo>
                <a:lnTo>
                  <a:pt x="38053" y="38053"/>
                </a:lnTo>
                <a:lnTo>
                  <a:pt x="10209" y="79354"/>
                </a:lnTo>
                <a:lnTo>
                  <a:pt x="0" y="129933"/>
                </a:lnTo>
                <a:lnTo>
                  <a:pt x="10209" y="180507"/>
                </a:lnTo>
                <a:lnTo>
                  <a:pt x="38053" y="221808"/>
                </a:lnTo>
                <a:lnTo>
                  <a:pt x="79354" y="249655"/>
                </a:lnTo>
                <a:lnTo>
                  <a:pt x="129933" y="259867"/>
                </a:lnTo>
                <a:lnTo>
                  <a:pt x="180512" y="249655"/>
                </a:lnTo>
                <a:lnTo>
                  <a:pt x="221813" y="221808"/>
                </a:lnTo>
                <a:lnTo>
                  <a:pt x="249657" y="180507"/>
                </a:lnTo>
                <a:lnTo>
                  <a:pt x="259867" y="129933"/>
                </a:lnTo>
                <a:lnTo>
                  <a:pt x="249657" y="79354"/>
                </a:lnTo>
                <a:lnTo>
                  <a:pt x="221813" y="38053"/>
                </a:lnTo>
                <a:lnTo>
                  <a:pt x="180512" y="10209"/>
                </a:lnTo>
                <a:lnTo>
                  <a:pt x="129933" y="0"/>
                </a:lnTo>
                <a:close/>
              </a:path>
            </a:pathLst>
          </a:custGeom>
          <a:solidFill>
            <a:srgbClr val="0476B9"/>
          </a:solidFill>
        </p:spPr>
        <p:txBody>
          <a:bodyPr wrap="square" lIns="0" tIns="0" rIns="0" bIns="0" rtlCol="0"/>
          <a:lstStyle/>
          <a:p>
            <a:endParaRPr/>
          </a:p>
        </p:txBody>
      </p:sp>
      <p:sp>
        <p:nvSpPr>
          <p:cNvPr id="21" name="object 21"/>
          <p:cNvSpPr txBox="1">
            <a:spLocks noGrp="1"/>
          </p:cNvSpPr>
          <p:nvPr>
            <p:ph sz="half" idx="3"/>
          </p:nvPr>
        </p:nvSpPr>
        <p:spPr>
          <a:xfrm>
            <a:off x="3943603" y="1646704"/>
            <a:ext cx="3013709" cy="1994649"/>
          </a:xfrm>
          <a:prstGeom prst="rect">
            <a:avLst/>
          </a:prstGeom>
        </p:spPr>
        <p:txBody>
          <a:bodyPr vert="horz" wrap="square" lIns="0" tIns="15240" rIns="0" bIns="0" rtlCol="0">
            <a:spAutoFit/>
          </a:bodyPr>
          <a:lstStyle/>
          <a:p>
            <a:pPr marL="38100">
              <a:lnSpc>
                <a:spcPct val="100000"/>
              </a:lnSpc>
              <a:spcBef>
                <a:spcPts val="120"/>
              </a:spcBef>
            </a:pPr>
            <a:r>
              <a:rPr spc="-325" dirty="0"/>
              <a:t>3</a:t>
            </a:r>
            <a:r>
              <a:rPr sz="2325" spc="-487" baseline="7168" dirty="0">
                <a:solidFill>
                  <a:srgbClr val="FFFFFF"/>
                </a:solidFill>
              </a:rPr>
              <a:t>3</a:t>
            </a:r>
            <a:r>
              <a:rPr sz="2200" spc="-325" dirty="0"/>
              <a:t>.</a:t>
            </a:r>
            <a:r>
              <a:rPr sz="2200" spc="-55" dirty="0"/>
              <a:t> </a:t>
            </a:r>
            <a:r>
              <a:rPr lang="en-CA" spc="30" dirty="0"/>
              <a:t>MANUFACTURING </a:t>
            </a:r>
            <a:endParaRPr lang="en-CA" dirty="0"/>
          </a:p>
          <a:p>
            <a:pPr marL="38100">
              <a:lnSpc>
                <a:spcPct val="100000"/>
              </a:lnSpc>
              <a:spcBef>
                <a:spcPts val="120"/>
              </a:spcBef>
            </a:pPr>
            <a:endParaRPr lang="en-CA" sz="900" b="0" spc="80" dirty="0">
              <a:solidFill>
                <a:srgbClr val="4C4D4F"/>
              </a:solidFill>
              <a:latin typeface="Calibri"/>
              <a:cs typeface="Calibri"/>
            </a:endParaRPr>
          </a:p>
          <a:p>
            <a:pPr marL="38100">
              <a:lnSpc>
                <a:spcPct val="100000"/>
              </a:lnSpc>
              <a:spcBef>
                <a:spcPts val="120"/>
              </a:spcBef>
            </a:pPr>
            <a:endParaRPr lang="es-MX" sz="900" b="0" spc="80" dirty="0">
              <a:solidFill>
                <a:srgbClr val="4C4D4F"/>
              </a:solidFill>
              <a:latin typeface="Calibri"/>
              <a:cs typeface="Calibri"/>
            </a:endParaRPr>
          </a:p>
          <a:p>
            <a:pPr marL="38100" marR="227965">
              <a:lnSpc>
                <a:spcPct val="111100"/>
              </a:lnSpc>
              <a:spcBef>
                <a:spcPts val="640"/>
              </a:spcBef>
            </a:pPr>
            <a:endParaRPr lang="en-CA" sz="900" b="0" spc="80" dirty="0">
              <a:solidFill>
                <a:srgbClr val="4C4D4F"/>
              </a:solidFill>
              <a:latin typeface="Calibri"/>
              <a:cs typeface="Calibri"/>
            </a:endParaRPr>
          </a:p>
          <a:p>
            <a:pPr marL="38100" marR="227965">
              <a:lnSpc>
                <a:spcPct val="111100"/>
              </a:lnSpc>
              <a:spcBef>
                <a:spcPts val="640"/>
              </a:spcBef>
            </a:pPr>
            <a:endParaRPr lang="en-CA" sz="900" b="0" spc="80" dirty="0">
              <a:solidFill>
                <a:srgbClr val="4C4D4F"/>
              </a:solidFill>
              <a:latin typeface="Calibri"/>
              <a:cs typeface="Calibri"/>
            </a:endParaRPr>
          </a:p>
          <a:p>
            <a:pPr marL="38100" marR="227965">
              <a:lnSpc>
                <a:spcPct val="111100"/>
              </a:lnSpc>
              <a:spcBef>
                <a:spcPts val="640"/>
              </a:spcBef>
            </a:pPr>
            <a:endParaRPr lang="en-CA" sz="900" dirty="0">
              <a:latin typeface="Calibri"/>
              <a:cs typeface="Calibri"/>
            </a:endParaRPr>
          </a:p>
          <a:p>
            <a:pPr marL="38100" marR="247015">
              <a:lnSpc>
                <a:spcPts val="2400"/>
              </a:lnSpc>
              <a:spcBef>
                <a:spcPts val="930"/>
              </a:spcBef>
            </a:pPr>
            <a:r>
              <a:rPr lang="en-CA" spc="-325" dirty="0"/>
              <a:t> </a:t>
            </a:r>
            <a:r>
              <a:rPr lang="en-CA" spc="-325" dirty="0">
                <a:solidFill>
                  <a:schemeClr val="bg1"/>
                </a:solidFill>
              </a:rPr>
              <a:t>4.</a:t>
            </a:r>
            <a:r>
              <a:rPr lang="en-CA" sz="2325" spc="-487" baseline="12544" dirty="0">
                <a:solidFill>
                  <a:srgbClr val="FFFFFF"/>
                </a:solidFill>
              </a:rPr>
              <a:t>        </a:t>
            </a:r>
            <a:r>
              <a:rPr lang="en-CA" sz="2200" spc="-35" dirty="0"/>
              <a:t>INSTALLING</a:t>
            </a:r>
            <a:endParaRPr lang="en-CA" sz="2200" dirty="0"/>
          </a:p>
          <a:p>
            <a:pPr marL="38100" marR="93345">
              <a:lnSpc>
                <a:spcPct val="111100"/>
              </a:lnSpc>
              <a:spcBef>
                <a:spcPts val="600"/>
              </a:spcBef>
            </a:pPr>
            <a:endParaRPr lang="es-MX" sz="900" dirty="0">
              <a:latin typeface="Calibri"/>
              <a:cs typeface="Calibri"/>
            </a:endParaRPr>
          </a:p>
        </p:txBody>
      </p:sp>
      <p:sp>
        <p:nvSpPr>
          <p:cNvPr id="23" name="Title 22">
            <a:extLst>
              <a:ext uri="{FF2B5EF4-FFF2-40B4-BE49-F238E27FC236}">
                <a16:creationId xmlns:a16="http://schemas.microsoft.com/office/drawing/2014/main" id="{7FB1E538-93AA-2D41-8B2C-E29541921A61}"/>
              </a:ext>
            </a:extLst>
          </p:cNvPr>
          <p:cNvSpPr>
            <a:spLocks noGrp="1"/>
          </p:cNvSpPr>
          <p:nvPr>
            <p:ph type="title"/>
          </p:nvPr>
        </p:nvSpPr>
        <p:spPr>
          <a:xfrm>
            <a:off x="901700" y="474850"/>
            <a:ext cx="4432300" cy="430887"/>
          </a:xfrm>
        </p:spPr>
        <p:txBody>
          <a:bodyPr/>
          <a:lstStyle/>
          <a:p>
            <a:r>
              <a:rPr lang="en-US" sz="2800" dirty="0"/>
              <a:t>A – FRAME ACC</a:t>
            </a:r>
          </a:p>
        </p:txBody>
      </p:sp>
      <p:pic>
        <p:nvPicPr>
          <p:cNvPr id="28" name="Picture 27" descr="Logo, company name&#10;&#10;Description automatically generated">
            <a:extLst>
              <a:ext uri="{FF2B5EF4-FFF2-40B4-BE49-F238E27FC236}">
                <a16:creationId xmlns:a16="http://schemas.microsoft.com/office/drawing/2014/main" id="{D1657E1D-F10F-4348-844F-2976EA0229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0150" y="692761"/>
            <a:ext cx="1447800" cy="502433"/>
          </a:xfrm>
          <a:prstGeom prst="rect">
            <a:avLst/>
          </a:prstGeom>
        </p:spPr>
      </p:pic>
      <p:pic>
        <p:nvPicPr>
          <p:cNvPr id="29" name="Picture 28" descr="Text&#10;&#10;Description automatically generated with medium confidence">
            <a:extLst>
              <a:ext uri="{FF2B5EF4-FFF2-40B4-BE49-F238E27FC236}">
                <a16:creationId xmlns:a16="http://schemas.microsoft.com/office/drawing/2014/main" id="{1CD78959-EDA9-5B4E-BEDB-52882965A9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0445" y="36891"/>
            <a:ext cx="1004336" cy="308198"/>
          </a:xfrm>
          <a:prstGeom prst="rect">
            <a:avLst/>
          </a:prstGeom>
        </p:spPr>
      </p:pic>
      <p:pic>
        <p:nvPicPr>
          <p:cNvPr id="10" name="Picture 9" descr="A picture containing outdoor&#10;&#10;Description automatically generated">
            <a:extLst>
              <a:ext uri="{FF2B5EF4-FFF2-40B4-BE49-F238E27FC236}">
                <a16:creationId xmlns:a16="http://schemas.microsoft.com/office/drawing/2014/main" id="{2C90CE1C-54BA-D049-BB18-21993DC97B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0735" y="6789444"/>
            <a:ext cx="3919444" cy="2895821"/>
          </a:xfrm>
          <a:prstGeom prst="rect">
            <a:avLst/>
          </a:prstGeom>
        </p:spPr>
      </p:pic>
      <p:pic>
        <p:nvPicPr>
          <p:cNvPr id="24" name="Picture 23" descr="A picture containing text, seat, table&#10;&#10;Description automatically generated">
            <a:extLst>
              <a:ext uri="{FF2B5EF4-FFF2-40B4-BE49-F238E27FC236}">
                <a16:creationId xmlns:a16="http://schemas.microsoft.com/office/drawing/2014/main" id="{70F7A260-59A9-6745-8DF1-6787EE2BEA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5736" y="2068909"/>
            <a:ext cx="2970816" cy="966810"/>
          </a:xfrm>
          <a:prstGeom prst="rect">
            <a:avLst/>
          </a:prstGeom>
        </p:spPr>
      </p:pic>
      <p:pic>
        <p:nvPicPr>
          <p:cNvPr id="34" name="Picture 33">
            <a:extLst>
              <a:ext uri="{FF2B5EF4-FFF2-40B4-BE49-F238E27FC236}">
                <a16:creationId xmlns:a16="http://schemas.microsoft.com/office/drawing/2014/main" id="{4BEE9D91-8547-484D-AEFE-163A55C4AE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022" y="4596824"/>
            <a:ext cx="3046576" cy="2183972"/>
          </a:xfrm>
          <a:prstGeom prst="rect">
            <a:avLst/>
          </a:prstGeom>
        </p:spPr>
      </p:pic>
      <p:pic>
        <p:nvPicPr>
          <p:cNvPr id="39" name="Picture 38" descr="A picture containing text, outdoor&#10;&#10;Description automatically generated">
            <a:extLst>
              <a:ext uri="{FF2B5EF4-FFF2-40B4-BE49-F238E27FC236}">
                <a16:creationId xmlns:a16="http://schemas.microsoft.com/office/drawing/2014/main" id="{A1523747-1908-7D4E-AB63-6106A49218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0022" y="7602035"/>
            <a:ext cx="3117253" cy="1866545"/>
          </a:xfrm>
          <a:prstGeom prst="rect">
            <a:avLst/>
          </a:prstGeom>
        </p:spPr>
      </p:pic>
      <p:pic>
        <p:nvPicPr>
          <p:cNvPr id="41" name="Picture 40" descr="A picture containing building&#10;&#10;Description automatically generated">
            <a:extLst>
              <a:ext uri="{FF2B5EF4-FFF2-40B4-BE49-F238E27FC236}">
                <a16:creationId xmlns:a16="http://schemas.microsoft.com/office/drawing/2014/main" id="{A4FDEBE1-0F6E-2D43-AAAA-95B5533A68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90735" y="3667500"/>
            <a:ext cx="3919444" cy="2794285"/>
          </a:xfrm>
          <a:prstGeom prst="rect">
            <a:avLst/>
          </a:prstGeom>
        </p:spPr>
      </p:pic>
      <p:pic>
        <p:nvPicPr>
          <p:cNvPr id="43" name="Picture 42" descr="A model of a space ship&#10;&#10;Description automatically generated with low confidence">
            <a:extLst>
              <a:ext uri="{FF2B5EF4-FFF2-40B4-BE49-F238E27FC236}">
                <a16:creationId xmlns:a16="http://schemas.microsoft.com/office/drawing/2014/main" id="{3681BC47-2960-8E40-951B-4863E6C6FEC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6819" y="2268734"/>
            <a:ext cx="2759779" cy="1866545"/>
          </a:xfrm>
          <a:prstGeom prst="rect">
            <a:avLst/>
          </a:prstGeom>
        </p:spPr>
      </p:pic>
      <p:pic>
        <p:nvPicPr>
          <p:cNvPr id="45" name="Picture 44" descr="Logo&#10;&#10;Description automatically generated">
            <a:extLst>
              <a:ext uri="{FF2B5EF4-FFF2-40B4-BE49-F238E27FC236}">
                <a16:creationId xmlns:a16="http://schemas.microsoft.com/office/drawing/2014/main" id="{35985CED-909C-1945-849B-F46E1418C9B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70573" y="1252106"/>
            <a:ext cx="488876" cy="4719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6</a:t>
            </a:r>
            <a:endParaRPr sz="130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0" y="9822"/>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a:p>
        </p:txBody>
      </p:sp>
      <p:sp>
        <p:nvSpPr>
          <p:cNvPr id="7" name="object 7"/>
          <p:cNvSpPr txBox="1">
            <a:spLocks noGrp="1"/>
          </p:cNvSpPr>
          <p:nvPr>
            <p:ph type="title"/>
          </p:nvPr>
        </p:nvSpPr>
        <p:spPr>
          <a:xfrm>
            <a:off x="901700" y="474850"/>
            <a:ext cx="4051300" cy="630942"/>
          </a:xfrm>
          <a:prstGeom prst="rect">
            <a:avLst/>
          </a:prstGeom>
        </p:spPr>
        <p:txBody>
          <a:bodyPr vert="horz" wrap="square" lIns="0" tIns="15240" rIns="0" bIns="0" rtlCol="0">
            <a:spAutoFit/>
          </a:bodyPr>
          <a:lstStyle/>
          <a:p>
            <a:pPr marL="12700">
              <a:lnSpc>
                <a:spcPct val="100000"/>
              </a:lnSpc>
              <a:spcBef>
                <a:spcPts val="120"/>
              </a:spcBef>
            </a:pPr>
            <a:r>
              <a:rPr lang="en-CA" spc="-20" dirty="0"/>
              <a:t>MODULATED </a:t>
            </a:r>
            <a:endParaRPr spc="-20" dirty="0"/>
          </a:p>
        </p:txBody>
      </p:sp>
      <p:sp>
        <p:nvSpPr>
          <p:cNvPr id="8" name="object 8"/>
          <p:cNvSpPr txBox="1"/>
          <p:nvPr/>
        </p:nvSpPr>
        <p:spPr>
          <a:xfrm>
            <a:off x="893159" y="932232"/>
            <a:ext cx="5455412" cy="931345"/>
          </a:xfrm>
          <a:prstGeom prst="rect">
            <a:avLst/>
          </a:prstGeom>
        </p:spPr>
        <p:txBody>
          <a:bodyPr vert="horz" wrap="square" lIns="0" tIns="15240" rIns="0" bIns="0" rtlCol="0">
            <a:spAutoFit/>
          </a:bodyPr>
          <a:lstStyle/>
          <a:p>
            <a:pPr marL="165735">
              <a:lnSpc>
                <a:spcPct val="100000"/>
              </a:lnSpc>
              <a:spcBef>
                <a:spcPts val="120"/>
              </a:spcBef>
            </a:pPr>
            <a:r>
              <a:rPr lang="en-CA" sz="2600" b="1" spc="-40" dirty="0">
                <a:solidFill>
                  <a:srgbClr val="A3BADE"/>
                </a:solidFill>
                <a:latin typeface="Lucida Sans"/>
                <a:cs typeface="Lucida Sans"/>
              </a:rPr>
              <a:t>CELLS </a:t>
            </a:r>
          </a:p>
          <a:p>
            <a:pPr marL="12700" marR="5080" algn="just">
              <a:lnSpc>
                <a:spcPts val="1200"/>
              </a:lnSpc>
              <a:spcBef>
                <a:spcPts val="2690"/>
              </a:spcBef>
            </a:pPr>
            <a:r>
              <a:rPr lang="es-MX" sz="1600" b="1" spc="45" dirty="0">
                <a:solidFill>
                  <a:schemeClr val="tx1">
                    <a:lumMod val="50000"/>
                    <a:lumOff val="50000"/>
                  </a:schemeClr>
                </a:solidFill>
                <a:latin typeface="Calibri"/>
                <a:cs typeface="Calibri"/>
              </a:rPr>
              <a:t>Simple + Strong  = Reliable</a:t>
            </a:r>
            <a:endParaRPr lang="en-CA" sz="1600" dirty="0">
              <a:solidFill>
                <a:schemeClr val="tx1">
                  <a:lumMod val="50000"/>
                  <a:lumOff val="50000"/>
                </a:schemeClr>
              </a:solidFill>
              <a:latin typeface="Calibri"/>
              <a:cs typeface="Calibri"/>
            </a:endParaRPr>
          </a:p>
        </p:txBody>
      </p:sp>
      <p:sp>
        <p:nvSpPr>
          <p:cNvPr id="11" name="object 11"/>
          <p:cNvSpPr txBox="1"/>
          <p:nvPr/>
        </p:nvSpPr>
        <p:spPr>
          <a:xfrm>
            <a:off x="945388" y="7421073"/>
            <a:ext cx="2696845" cy="1916550"/>
          </a:xfrm>
          <a:prstGeom prst="rect">
            <a:avLst/>
          </a:prstGeom>
        </p:spPr>
        <p:txBody>
          <a:bodyPr vert="horz" wrap="square" lIns="0" tIns="64135" rIns="0" bIns="0" rtlCol="0">
            <a:spAutoFit/>
          </a:bodyPr>
          <a:lstStyle/>
          <a:p>
            <a:pPr marL="12700">
              <a:lnSpc>
                <a:spcPct val="100000"/>
              </a:lnSpc>
              <a:spcBef>
                <a:spcPts val="505"/>
              </a:spcBef>
            </a:pPr>
            <a:r>
              <a:rPr lang="en-CA" sz="900" b="1" spc="-10" dirty="0">
                <a:solidFill>
                  <a:srgbClr val="0476B9"/>
                </a:solidFill>
                <a:latin typeface="Lucida Sans"/>
                <a:cs typeface="Lucida Sans"/>
              </a:rPr>
              <a:t>Modular Cells</a:t>
            </a:r>
          </a:p>
          <a:p>
            <a:pPr marL="12700" algn="just">
              <a:spcBef>
                <a:spcPts val="409"/>
              </a:spcBef>
            </a:pPr>
            <a:r>
              <a:rPr lang="en-CA" sz="900" dirty="0">
                <a:solidFill>
                  <a:schemeClr val="tx1">
                    <a:lumMod val="50000"/>
                    <a:lumOff val="50000"/>
                  </a:schemeClr>
                </a:solidFill>
              </a:rPr>
              <a:t>Our Module cells are manufactured in the way of  cells to make easier their maintenance, transfer, manufacture and installation, thereby obtaining greater efficiency and improvement in production and maintenance costs. Modulated cell design for higher efficiency for Aero condensers greater than 300 MW total production and up to 1200MW are calculated for easy handling of 15MW for steam condensate. (This may vary depending on the temperature of the place, height and other variables). Allowing a simple, strong and very reliable dynamic project in addition to better control of the operation and future savings for future growth of MW.</a:t>
            </a:r>
            <a:endParaRPr lang="es-MX" sz="900" dirty="0">
              <a:solidFill>
                <a:schemeClr val="tx1">
                  <a:lumMod val="50000"/>
                  <a:lumOff val="50000"/>
                </a:schemeClr>
              </a:solidFill>
              <a:latin typeface="Calibri"/>
              <a:cs typeface="Calibri"/>
            </a:endParaRPr>
          </a:p>
        </p:txBody>
      </p:sp>
      <p:sp>
        <p:nvSpPr>
          <p:cNvPr id="12" name="object 12"/>
          <p:cNvSpPr txBox="1"/>
          <p:nvPr/>
        </p:nvSpPr>
        <p:spPr>
          <a:xfrm>
            <a:off x="3764788" y="7457649"/>
            <a:ext cx="2674620" cy="1413206"/>
          </a:xfrm>
          <a:prstGeom prst="rect">
            <a:avLst/>
          </a:prstGeom>
        </p:spPr>
        <p:txBody>
          <a:bodyPr vert="horz" wrap="square" lIns="0" tIns="27939" rIns="0" bIns="0" rtlCol="0">
            <a:spAutoFit/>
          </a:bodyPr>
          <a:lstStyle/>
          <a:p>
            <a:pPr marL="12700" algn="just">
              <a:lnSpc>
                <a:spcPct val="100000"/>
              </a:lnSpc>
              <a:spcBef>
                <a:spcPts val="219"/>
              </a:spcBef>
            </a:pPr>
            <a:r>
              <a:rPr lang="en-CA" sz="900" dirty="0">
                <a:solidFill>
                  <a:schemeClr val="tx1">
                    <a:lumMod val="50000"/>
                    <a:lumOff val="50000"/>
                  </a:schemeClr>
                </a:solidFill>
              </a:rPr>
              <a:t>The single row design coupled with our G brazing fin system achieves the performance required for most environmental conditions from -10oC to 50oC . Each cell is prepared to function autonomously, which allows us to continue with the operation of the equipment in the event of failure or maintenance of the fan drive systems. We can also integrate into our models the pressure water jet cleaning systems in a modulated or combined way, automatically and programmed, guaranteeing an optimal cleaning factor for thermal transfer.</a:t>
            </a:r>
            <a:r>
              <a:rPr lang="es-MX" sz="900" spc="15" dirty="0">
                <a:solidFill>
                  <a:schemeClr val="tx1">
                    <a:lumMod val="50000"/>
                    <a:lumOff val="50000"/>
                  </a:schemeClr>
                </a:solidFill>
                <a:latin typeface="Calibri"/>
                <a:cs typeface="Calibri"/>
              </a:rPr>
              <a:t> </a:t>
            </a:r>
          </a:p>
        </p:txBody>
      </p:sp>
      <p:pic>
        <p:nvPicPr>
          <p:cNvPr id="14" name="Picture 13" descr="Logo, company name&#10;&#10;Description automatically generated">
            <a:extLst>
              <a:ext uri="{FF2B5EF4-FFF2-40B4-BE49-F238E27FC236}">
                <a16:creationId xmlns:a16="http://schemas.microsoft.com/office/drawing/2014/main" id="{7E351BC2-7307-5740-AB71-F6DFACA354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4141" y="834694"/>
            <a:ext cx="1447800" cy="40181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86E536DF-00CF-0349-A0C7-DE769611B4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4429" y="6325554"/>
            <a:ext cx="1790771" cy="730045"/>
          </a:xfrm>
          <a:prstGeom prst="rect">
            <a:avLst/>
          </a:prstGeom>
        </p:spPr>
      </p:pic>
      <p:pic>
        <p:nvPicPr>
          <p:cNvPr id="20" name="Picture 19">
            <a:extLst>
              <a:ext uri="{FF2B5EF4-FFF2-40B4-BE49-F238E27FC236}">
                <a16:creationId xmlns:a16="http://schemas.microsoft.com/office/drawing/2014/main" id="{244290F9-0DA9-6048-B9A9-6F06816FAF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2100861"/>
            <a:ext cx="7357819" cy="4066891"/>
          </a:xfrm>
          <a:prstGeom prst="rect">
            <a:avLst/>
          </a:prstGeom>
        </p:spPr>
      </p:pic>
      <p:pic>
        <p:nvPicPr>
          <p:cNvPr id="21" name="Picture 20" descr="Logo&#10;&#10;Description automatically generated">
            <a:extLst>
              <a:ext uri="{FF2B5EF4-FFF2-40B4-BE49-F238E27FC236}">
                <a16:creationId xmlns:a16="http://schemas.microsoft.com/office/drawing/2014/main" id="{EEEA36EB-EF97-BA46-8361-71A7D9A71F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6262" y="164786"/>
            <a:ext cx="488876" cy="471946"/>
          </a:xfrm>
          <a:prstGeom prst="rect">
            <a:avLst/>
          </a:prstGeom>
        </p:spPr>
      </p:pic>
      <p:pic>
        <p:nvPicPr>
          <p:cNvPr id="16" name="Picture 15" descr="A close-up of a piece of paper&#10;&#10;Description automatically generated with low confidence">
            <a:extLst>
              <a:ext uri="{FF2B5EF4-FFF2-40B4-BE49-F238E27FC236}">
                <a16:creationId xmlns:a16="http://schemas.microsoft.com/office/drawing/2014/main" id="{4DB58C5F-B79B-6540-B4A4-B4A5610F3F1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834" y="6219811"/>
            <a:ext cx="919566" cy="1140952"/>
          </a:xfrm>
          <a:prstGeom prst="rect">
            <a:avLst/>
          </a:prstGeom>
        </p:spPr>
      </p:pic>
      <p:pic>
        <p:nvPicPr>
          <p:cNvPr id="17" name="Picture 16" descr="A picture containing metal, silver&#10;&#10;Description automatically generated">
            <a:extLst>
              <a:ext uri="{FF2B5EF4-FFF2-40B4-BE49-F238E27FC236}">
                <a16:creationId xmlns:a16="http://schemas.microsoft.com/office/drawing/2014/main" id="{85F6A426-90DD-AE43-B2F7-C0218D2999E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35190" y="6234595"/>
            <a:ext cx="919565" cy="1126168"/>
          </a:xfrm>
          <a:prstGeom prst="rect">
            <a:avLst/>
          </a:prstGeom>
        </p:spPr>
      </p:pic>
      <p:pic>
        <p:nvPicPr>
          <p:cNvPr id="10" name="Picture 9" descr="A picture containing text, indoor, remote, controller&#10;&#10;Description automatically generated">
            <a:extLst>
              <a:ext uri="{FF2B5EF4-FFF2-40B4-BE49-F238E27FC236}">
                <a16:creationId xmlns:a16="http://schemas.microsoft.com/office/drawing/2014/main" id="{15AD3BB7-51C1-B745-8EED-514F1E618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755" y="6325555"/>
            <a:ext cx="1760314" cy="988710"/>
          </a:xfrm>
          <a:prstGeom prst="rect">
            <a:avLst/>
          </a:prstGeom>
        </p:spPr>
      </p:pic>
      <p:pic>
        <p:nvPicPr>
          <p:cNvPr id="18" name="Picture 17" descr="A picture containing wall, indoor, dishware&#10;&#10;Description automatically generated">
            <a:extLst>
              <a:ext uri="{FF2B5EF4-FFF2-40B4-BE49-F238E27FC236}">
                <a16:creationId xmlns:a16="http://schemas.microsoft.com/office/drawing/2014/main" id="{1DE42BE3-8FEB-634B-B97B-E17C9836349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000500" y="6234595"/>
            <a:ext cx="1535051" cy="11319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9613855"/>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2"/>
              </a:rPr>
              <a:t>www.</a:t>
            </a:r>
            <a:r>
              <a:rPr lang="en-CA" sz="850" b="1" spc="50" dirty="0">
                <a:solidFill>
                  <a:srgbClr val="0476B9"/>
                </a:solidFill>
                <a:latin typeface="Calibri"/>
                <a:cs typeface="Calibri"/>
                <a:hlinkClick r:id="rId2"/>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7204761" y="94685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7</a:t>
            </a:r>
            <a:endParaRPr sz="1300">
              <a:latin typeface="Lucida Sans"/>
              <a:cs typeface="Lucida Sans"/>
            </a:endParaRPr>
          </a:p>
        </p:txBody>
      </p:sp>
      <p:sp>
        <p:nvSpPr>
          <p:cNvPr id="4" name="object 4"/>
          <p:cNvSpPr/>
          <p:nvPr/>
        </p:nvSpPr>
        <p:spPr>
          <a:xfrm>
            <a:off x="457200" y="96087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lang="en-CA" spc="-20" dirty="0"/>
              <a:t>GALLERY</a:t>
            </a:r>
            <a:endParaRPr spc="-20" dirty="0"/>
          </a:p>
        </p:txBody>
      </p:sp>
      <p:sp>
        <p:nvSpPr>
          <p:cNvPr id="9" name="object 9"/>
          <p:cNvSpPr txBox="1"/>
          <p:nvPr/>
        </p:nvSpPr>
        <p:spPr>
          <a:xfrm>
            <a:off x="1098720" y="940405"/>
            <a:ext cx="2047239" cy="415498"/>
          </a:xfrm>
          <a:prstGeom prst="rect">
            <a:avLst/>
          </a:prstGeom>
        </p:spPr>
        <p:txBody>
          <a:bodyPr vert="horz" wrap="square" lIns="0" tIns="15240" rIns="0" bIns="0" rtlCol="0">
            <a:spAutoFit/>
          </a:bodyPr>
          <a:lstStyle/>
          <a:p>
            <a:pPr marL="12700">
              <a:lnSpc>
                <a:spcPct val="100000"/>
              </a:lnSpc>
              <a:spcBef>
                <a:spcPts val="120"/>
              </a:spcBef>
            </a:pPr>
            <a:r>
              <a:rPr lang="en-CA" sz="2600" b="1" spc="-15" dirty="0">
                <a:solidFill>
                  <a:srgbClr val="A3BADE"/>
                </a:solidFill>
                <a:latin typeface="Lucida Sans"/>
                <a:cs typeface="Lucida Sans"/>
              </a:rPr>
              <a:t>P</a:t>
            </a:r>
            <a:r>
              <a:rPr lang="en-CA" sz="2400" b="1" spc="-15" dirty="0">
                <a:solidFill>
                  <a:srgbClr val="A3BADE"/>
                </a:solidFill>
                <a:latin typeface="Lucida Sans"/>
                <a:cs typeface="Lucida Sans"/>
              </a:rPr>
              <a:t>ROJECTS</a:t>
            </a:r>
            <a:endParaRPr sz="2400" dirty="0">
              <a:latin typeface="Lucida Sans"/>
              <a:cs typeface="Lucida Sans"/>
            </a:endParaRPr>
          </a:p>
        </p:txBody>
      </p:sp>
      <p:sp>
        <p:nvSpPr>
          <p:cNvPr id="10" name="object 10"/>
          <p:cNvSpPr txBox="1"/>
          <p:nvPr/>
        </p:nvSpPr>
        <p:spPr>
          <a:xfrm>
            <a:off x="898376" y="1384497"/>
            <a:ext cx="2447925" cy="436017"/>
          </a:xfrm>
          <a:prstGeom prst="rect">
            <a:avLst/>
          </a:prstGeom>
        </p:spPr>
        <p:txBody>
          <a:bodyPr vert="horz" wrap="square" lIns="0" tIns="65405" rIns="0" bIns="0" rtlCol="0">
            <a:spAutoFit/>
          </a:bodyPr>
          <a:lstStyle/>
          <a:p>
            <a:pPr marL="12700">
              <a:lnSpc>
                <a:spcPct val="100000"/>
              </a:lnSpc>
              <a:spcBef>
                <a:spcPts val="515"/>
              </a:spcBef>
            </a:pPr>
            <a:r>
              <a:rPr lang="en-CA" sz="1200" b="1" dirty="0">
                <a:solidFill>
                  <a:srgbClr val="0476B9"/>
                </a:solidFill>
                <a:latin typeface="Lucida Sans"/>
                <a:cs typeface="Lucida Sans"/>
              </a:rPr>
              <a:t>POWER GENERATION </a:t>
            </a:r>
            <a:endParaRPr sz="1200" b="1" dirty="0">
              <a:latin typeface="Lucida Sans"/>
              <a:cs typeface="Lucida Sans"/>
            </a:endParaRPr>
          </a:p>
          <a:p>
            <a:pPr marL="12700" marR="5080" algn="just">
              <a:lnSpc>
                <a:spcPct val="112000"/>
              </a:lnSpc>
              <a:spcBef>
                <a:spcPts val="290"/>
              </a:spcBef>
            </a:pPr>
            <a:endParaRPr lang="es-MX" sz="900" dirty="0">
              <a:latin typeface="Calibri"/>
              <a:cs typeface="Calibri"/>
            </a:endParaRPr>
          </a:p>
        </p:txBody>
      </p:sp>
      <p:sp>
        <p:nvSpPr>
          <p:cNvPr id="12" name="object 12"/>
          <p:cNvSpPr txBox="1"/>
          <p:nvPr/>
        </p:nvSpPr>
        <p:spPr>
          <a:xfrm>
            <a:off x="3724275" y="1672386"/>
            <a:ext cx="3480486" cy="5791522"/>
          </a:xfrm>
          <a:prstGeom prst="rect">
            <a:avLst/>
          </a:prstGeom>
        </p:spPr>
        <p:txBody>
          <a:bodyPr vert="horz" wrap="square" lIns="0" tIns="12700" rIns="0" bIns="0" rtlCol="0">
            <a:spAutoFit/>
          </a:bodyPr>
          <a:lstStyle/>
          <a:p>
            <a:pPr marL="12700" marR="17780" algn="just">
              <a:lnSpc>
                <a:spcPct val="111100"/>
              </a:lnSpc>
              <a:spcBef>
                <a:spcPts val="100"/>
              </a:spcBef>
            </a:pPr>
            <a:r>
              <a:rPr sz="900" spc="70" dirty="0">
                <a:solidFill>
                  <a:srgbClr val="4C4D4F"/>
                </a:solidFill>
                <a:latin typeface="Calibri"/>
                <a:cs typeface="Calibri"/>
              </a:rPr>
              <a:t>S</a:t>
            </a: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lang="en-CA" sz="900" spc="70" dirty="0">
              <a:solidFill>
                <a:srgbClr val="4C4D4F"/>
              </a:solidFill>
              <a:latin typeface="Calibri"/>
              <a:cs typeface="Calibri"/>
            </a:endParaRPr>
          </a:p>
          <a:p>
            <a:pPr marL="12700" marR="17780" algn="just">
              <a:lnSpc>
                <a:spcPct val="111100"/>
              </a:lnSpc>
              <a:spcBef>
                <a:spcPts val="100"/>
              </a:spcBef>
            </a:pPr>
            <a:endParaRPr sz="1300" dirty="0">
              <a:latin typeface="Calibri"/>
              <a:cs typeface="Calibri"/>
            </a:endParaRPr>
          </a:p>
          <a:p>
            <a:pPr marL="12700">
              <a:lnSpc>
                <a:spcPct val="100000"/>
              </a:lnSpc>
            </a:pPr>
            <a:r>
              <a:rPr lang="en-CA" sz="900" b="1" spc="-20" dirty="0">
                <a:solidFill>
                  <a:srgbClr val="0476B9"/>
                </a:solidFill>
                <a:latin typeface="Lucida Sans"/>
                <a:cs typeface="Lucida Sans"/>
              </a:rPr>
              <a:t>OIL AND GAS</a:t>
            </a:r>
            <a:endParaRPr sz="900" dirty="0">
              <a:latin typeface="Lucida Sans"/>
              <a:cs typeface="Lucida Sans"/>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lang="en-CA" sz="900" spc="45" dirty="0">
              <a:solidFill>
                <a:srgbClr val="4C4D4F"/>
              </a:solidFill>
              <a:latin typeface="Calibri"/>
              <a:cs typeface="Calibri"/>
            </a:endParaRPr>
          </a:p>
          <a:p>
            <a:pPr marL="12700" marR="71755">
              <a:lnSpc>
                <a:spcPct val="111100"/>
              </a:lnSpc>
              <a:spcBef>
                <a:spcPts val="290"/>
              </a:spcBef>
            </a:pPr>
            <a:endParaRPr sz="1100" dirty="0">
              <a:latin typeface="Trebuchet MS"/>
              <a:cs typeface="Trebuchet MS"/>
            </a:endParaRPr>
          </a:p>
          <a:p>
            <a:pPr marL="12700">
              <a:lnSpc>
                <a:spcPct val="100000"/>
              </a:lnSpc>
            </a:pPr>
            <a:r>
              <a:rPr lang="en-CA" sz="900" b="1" spc="-5" dirty="0">
                <a:solidFill>
                  <a:srgbClr val="0476B9"/>
                </a:solidFill>
                <a:latin typeface="Lucida Sans"/>
                <a:cs typeface="Lucida Sans"/>
              </a:rPr>
              <a:t> </a:t>
            </a:r>
            <a:r>
              <a:rPr lang="en-CA" sz="1200" b="1" spc="-5" dirty="0">
                <a:solidFill>
                  <a:srgbClr val="0476B9"/>
                </a:solidFill>
                <a:latin typeface="Lucida Sans"/>
                <a:cs typeface="Lucida Sans"/>
              </a:rPr>
              <a:t>COMBINE CYCLE POWER </a:t>
            </a: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b="1" spc="25" dirty="0">
              <a:solidFill>
                <a:srgbClr val="0476B9"/>
              </a:solidFill>
              <a:latin typeface="Lucida Sans"/>
              <a:cs typeface="Lucida Sans"/>
            </a:endParaRPr>
          </a:p>
          <a:p>
            <a:pPr marL="12700">
              <a:lnSpc>
                <a:spcPct val="100000"/>
              </a:lnSpc>
              <a:spcBef>
                <a:spcPts val="5"/>
              </a:spcBef>
            </a:pPr>
            <a:endParaRPr lang="en-CA" sz="900" dirty="0">
              <a:latin typeface="Lucida Sans"/>
              <a:cs typeface="Lucida Sans"/>
            </a:endParaRPr>
          </a:p>
        </p:txBody>
      </p:sp>
      <p:pic>
        <p:nvPicPr>
          <p:cNvPr id="14" name="Picture 13" descr="Logo, company name&#10;&#10;Description automatically generated">
            <a:extLst>
              <a:ext uri="{FF2B5EF4-FFF2-40B4-BE49-F238E27FC236}">
                <a16:creationId xmlns:a16="http://schemas.microsoft.com/office/drawing/2014/main" id="{5C0DBBD6-CA0D-D44E-B478-58E6557CE0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837" y="9034803"/>
            <a:ext cx="2244725" cy="50791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AA7A6AED-A5A9-494B-A694-AF2DB0BCE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3807" y="539128"/>
            <a:ext cx="2379024" cy="730045"/>
          </a:xfrm>
          <a:prstGeom prst="rect">
            <a:avLst/>
          </a:prstGeom>
        </p:spPr>
      </p:pic>
      <p:pic>
        <p:nvPicPr>
          <p:cNvPr id="29" name="Picture 28" descr="A picture containing person, outdoor, wet suit&#10;&#10;Description automatically generated">
            <a:extLst>
              <a:ext uri="{FF2B5EF4-FFF2-40B4-BE49-F238E27FC236}">
                <a16:creationId xmlns:a16="http://schemas.microsoft.com/office/drawing/2014/main" id="{B0FA540D-5F1A-984D-AA50-87BD9515E9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6199" y="1740692"/>
            <a:ext cx="1322064" cy="1578565"/>
          </a:xfrm>
          <a:prstGeom prst="rect">
            <a:avLst/>
          </a:prstGeom>
        </p:spPr>
      </p:pic>
      <p:pic>
        <p:nvPicPr>
          <p:cNvPr id="31" name="Picture 30" descr="A picture containing outdoor, sky, light, day&#10;&#10;Description automatically generated">
            <a:extLst>
              <a:ext uri="{FF2B5EF4-FFF2-40B4-BE49-F238E27FC236}">
                <a16:creationId xmlns:a16="http://schemas.microsoft.com/office/drawing/2014/main" id="{C00F2A64-D42D-5D48-B1B3-9E6F02FDB1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9686" y="6930664"/>
            <a:ext cx="3205369" cy="1902628"/>
          </a:xfrm>
          <a:prstGeom prst="rect">
            <a:avLst/>
          </a:prstGeom>
        </p:spPr>
      </p:pic>
      <p:pic>
        <p:nvPicPr>
          <p:cNvPr id="33" name="Picture 32" descr="A picture containing sky, outdoor&#10;&#10;Description automatically generated">
            <a:extLst>
              <a:ext uri="{FF2B5EF4-FFF2-40B4-BE49-F238E27FC236}">
                <a16:creationId xmlns:a16="http://schemas.microsoft.com/office/drawing/2014/main" id="{611C83C6-FACF-2E4B-9DB1-ED8FD1EE582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42624" y="1757572"/>
            <a:ext cx="2200206" cy="1551796"/>
          </a:xfrm>
          <a:prstGeom prst="rect">
            <a:avLst/>
          </a:prstGeom>
        </p:spPr>
      </p:pic>
      <p:pic>
        <p:nvPicPr>
          <p:cNvPr id="11" name="Picture 10" descr="A picture containing sky, outdoor, several&#10;&#10;Description automatically generated">
            <a:extLst>
              <a:ext uri="{FF2B5EF4-FFF2-40B4-BE49-F238E27FC236}">
                <a16:creationId xmlns:a16="http://schemas.microsoft.com/office/drawing/2014/main" id="{0C400801-23CD-CD41-8000-4D451ECBAE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24273" y="3616577"/>
            <a:ext cx="3718557" cy="1163687"/>
          </a:xfrm>
          <a:prstGeom prst="rect">
            <a:avLst/>
          </a:prstGeom>
        </p:spPr>
      </p:pic>
      <p:pic>
        <p:nvPicPr>
          <p:cNvPr id="16" name="Picture 15" descr="A picture containing outdoor&#10;&#10;Description automatically generated">
            <a:extLst>
              <a:ext uri="{FF2B5EF4-FFF2-40B4-BE49-F238E27FC236}">
                <a16:creationId xmlns:a16="http://schemas.microsoft.com/office/drawing/2014/main" id="{284CBCF5-B5FC-D042-841C-9D6915B79F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9559" y="4785418"/>
            <a:ext cx="3338978" cy="1928548"/>
          </a:xfrm>
          <a:prstGeom prst="rect">
            <a:avLst/>
          </a:prstGeom>
        </p:spPr>
      </p:pic>
      <p:pic>
        <p:nvPicPr>
          <p:cNvPr id="20" name="Picture 19" descr="A picture containing building, station, pulling, several&#10;&#10;Description automatically generated">
            <a:extLst>
              <a:ext uri="{FF2B5EF4-FFF2-40B4-BE49-F238E27FC236}">
                <a16:creationId xmlns:a16="http://schemas.microsoft.com/office/drawing/2014/main" id="{EB7BBB52-6A1E-934F-A756-975E13CA275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71900" y="5162915"/>
            <a:ext cx="3690814" cy="1349545"/>
          </a:xfrm>
          <a:prstGeom prst="rect">
            <a:avLst/>
          </a:prstGeom>
        </p:spPr>
      </p:pic>
      <p:pic>
        <p:nvPicPr>
          <p:cNvPr id="23" name="Picture 22" descr="A picture containing outdoor, tower, roof&#10;&#10;Description automatically generated">
            <a:extLst>
              <a:ext uri="{FF2B5EF4-FFF2-40B4-BE49-F238E27FC236}">
                <a16:creationId xmlns:a16="http://schemas.microsoft.com/office/drawing/2014/main" id="{4523C0D7-9E87-E843-906C-7D0F057A3C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47378" y="7699364"/>
            <a:ext cx="1457065" cy="1133933"/>
          </a:xfrm>
          <a:prstGeom prst="rect">
            <a:avLst/>
          </a:prstGeom>
        </p:spPr>
      </p:pic>
      <p:pic>
        <p:nvPicPr>
          <p:cNvPr id="25" name="Picture 24" descr="A picture containing indoor, ceiling, station, structure&#10;&#10;Description automatically generated">
            <a:extLst>
              <a:ext uri="{FF2B5EF4-FFF2-40B4-BE49-F238E27FC236}">
                <a16:creationId xmlns:a16="http://schemas.microsoft.com/office/drawing/2014/main" id="{C9A58AE4-7C23-E64C-9E48-82F4C9526C5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00462" y="8081891"/>
            <a:ext cx="2162252" cy="1310111"/>
          </a:xfrm>
          <a:prstGeom prst="rect">
            <a:avLst/>
          </a:prstGeom>
        </p:spPr>
      </p:pic>
      <p:pic>
        <p:nvPicPr>
          <p:cNvPr id="28" name="Picture 27" descr="A picture containing outdoor, building&#10;&#10;Description automatically generated">
            <a:extLst>
              <a:ext uri="{FF2B5EF4-FFF2-40B4-BE49-F238E27FC236}">
                <a16:creationId xmlns:a16="http://schemas.microsoft.com/office/drawing/2014/main" id="{439C36C2-ED43-C843-8D72-F9F73D2EE05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90181" y="6634416"/>
            <a:ext cx="2218102" cy="1230775"/>
          </a:xfrm>
          <a:prstGeom prst="rect">
            <a:avLst/>
          </a:prstGeom>
        </p:spPr>
      </p:pic>
      <p:pic>
        <p:nvPicPr>
          <p:cNvPr id="32" name="Picture 31" descr="A picture containing sky, outdoor, transport, watercraft&#10;&#10;Description automatically generated">
            <a:extLst>
              <a:ext uri="{FF2B5EF4-FFF2-40B4-BE49-F238E27FC236}">
                <a16:creationId xmlns:a16="http://schemas.microsoft.com/office/drawing/2014/main" id="{20911E85-6DAC-CD42-BA80-49AACB8F0D5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647379" y="6649048"/>
            <a:ext cx="1457064" cy="984332"/>
          </a:xfrm>
          <a:prstGeom prst="rect">
            <a:avLst/>
          </a:prstGeom>
        </p:spPr>
      </p:pic>
      <p:pic>
        <p:nvPicPr>
          <p:cNvPr id="36" name="Picture 35" descr="A picture containing outdoor&#10;&#10;Description automatically generated">
            <a:extLst>
              <a:ext uri="{FF2B5EF4-FFF2-40B4-BE49-F238E27FC236}">
                <a16:creationId xmlns:a16="http://schemas.microsoft.com/office/drawing/2014/main" id="{5C1DA820-E6AA-5F4A-A803-2A625E93327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99559" y="3526694"/>
            <a:ext cx="3338978" cy="1174979"/>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4F240636-4F2D-4942-AA64-9477C659426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99559" y="1627375"/>
            <a:ext cx="3266763" cy="1703848"/>
          </a:xfrm>
          <a:prstGeom prst="rect">
            <a:avLst/>
          </a:prstGeom>
        </p:spPr>
      </p:pic>
      <p:pic>
        <p:nvPicPr>
          <p:cNvPr id="26" name="Picture 25" descr="Logo&#10;&#10;Description automatically generated">
            <a:extLst>
              <a:ext uri="{FF2B5EF4-FFF2-40B4-BE49-F238E27FC236}">
                <a16:creationId xmlns:a16="http://schemas.microsoft.com/office/drawing/2014/main" id="{EBC75D73-EB8B-584D-81C2-7AC8A940C5A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88717" y="9037585"/>
            <a:ext cx="488876" cy="4719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54141" y="9606356"/>
            <a:ext cx="1063625" cy="287258"/>
          </a:xfrm>
          <a:prstGeom prst="rect">
            <a:avLst/>
          </a:prstGeom>
        </p:spPr>
        <p:txBody>
          <a:bodyPr vert="horz" wrap="square" lIns="0" tIns="12700" rIns="0" bIns="0" rtlCol="0">
            <a:spAutoFit/>
          </a:bodyPr>
          <a:lstStyle/>
          <a:p>
            <a:pPr marL="12700">
              <a:lnSpc>
                <a:spcPct val="100000"/>
              </a:lnSpc>
              <a:spcBef>
                <a:spcPts val="100"/>
              </a:spcBef>
            </a:pPr>
            <a:r>
              <a:rPr sz="850" b="1" spc="50" dirty="0">
                <a:solidFill>
                  <a:srgbClr val="0476B9"/>
                </a:solidFill>
                <a:latin typeface="Calibri"/>
                <a:cs typeface="Calibri"/>
                <a:hlinkClick r:id="rId3"/>
              </a:rPr>
              <a:t>www.</a:t>
            </a:r>
            <a:r>
              <a:rPr lang="en-CA" sz="850" b="1" spc="50" dirty="0">
                <a:solidFill>
                  <a:srgbClr val="0476B9"/>
                </a:solidFill>
                <a:latin typeface="Calibri"/>
                <a:cs typeface="Calibri"/>
                <a:hlinkClick r:id="rId3"/>
              </a:rPr>
              <a:t>cimaltec.ca</a:t>
            </a:r>
            <a:endParaRPr lang="en-CA" sz="850" b="1" spc="50" dirty="0">
              <a:solidFill>
                <a:srgbClr val="0476B9"/>
              </a:solidFill>
              <a:latin typeface="Calibri"/>
              <a:cs typeface="Calibri"/>
            </a:endParaRPr>
          </a:p>
          <a:p>
            <a:pPr marL="12700">
              <a:lnSpc>
                <a:spcPct val="100000"/>
              </a:lnSpc>
              <a:spcBef>
                <a:spcPts val="100"/>
              </a:spcBef>
            </a:pPr>
            <a:endParaRPr sz="850" dirty="0">
              <a:latin typeface="Calibri"/>
              <a:cs typeface="Calibri"/>
            </a:endParaRPr>
          </a:p>
        </p:txBody>
      </p:sp>
      <p:sp>
        <p:nvSpPr>
          <p:cNvPr id="3" name="object 3"/>
          <p:cNvSpPr txBox="1"/>
          <p:nvPr/>
        </p:nvSpPr>
        <p:spPr>
          <a:xfrm>
            <a:off x="444500" y="9461080"/>
            <a:ext cx="123189" cy="223520"/>
          </a:xfrm>
          <a:prstGeom prst="rect">
            <a:avLst/>
          </a:prstGeom>
        </p:spPr>
        <p:txBody>
          <a:bodyPr vert="horz" wrap="square" lIns="0" tIns="12700" rIns="0" bIns="0" rtlCol="0">
            <a:spAutoFit/>
          </a:bodyPr>
          <a:lstStyle/>
          <a:p>
            <a:pPr marL="12700">
              <a:lnSpc>
                <a:spcPct val="100000"/>
              </a:lnSpc>
              <a:spcBef>
                <a:spcPts val="100"/>
              </a:spcBef>
            </a:pPr>
            <a:r>
              <a:rPr sz="1300" b="1" spc="-65" dirty="0">
                <a:solidFill>
                  <a:srgbClr val="BCBEC0"/>
                </a:solidFill>
                <a:latin typeface="Lucida Sans"/>
                <a:cs typeface="Lucida Sans"/>
              </a:rPr>
              <a:t>8</a:t>
            </a:r>
            <a:endParaRPr sz="1300">
              <a:latin typeface="Lucida Sans"/>
              <a:cs typeface="Lucida Sans"/>
            </a:endParaRPr>
          </a:p>
        </p:txBody>
      </p:sp>
      <p:sp>
        <p:nvSpPr>
          <p:cNvPr id="4" name="object 4"/>
          <p:cNvSpPr/>
          <p:nvPr/>
        </p:nvSpPr>
        <p:spPr>
          <a:xfrm>
            <a:off x="685800" y="9601200"/>
            <a:ext cx="6629400" cy="0"/>
          </a:xfrm>
          <a:custGeom>
            <a:avLst/>
            <a:gdLst/>
            <a:ahLst/>
            <a:cxnLst/>
            <a:rect l="l" t="t" r="r" b="b"/>
            <a:pathLst>
              <a:path w="6629400">
                <a:moveTo>
                  <a:pt x="0" y="0"/>
                </a:moveTo>
                <a:lnTo>
                  <a:pt x="6629400" y="0"/>
                </a:lnTo>
              </a:path>
            </a:pathLst>
          </a:custGeom>
          <a:ln w="6350">
            <a:solidFill>
              <a:srgbClr val="A7A9AC"/>
            </a:solidFill>
          </a:ln>
        </p:spPr>
        <p:txBody>
          <a:bodyPr wrap="square" lIns="0" tIns="0" rIns="0" bIns="0" rtlCol="0"/>
          <a:lstStyle/>
          <a:p>
            <a:endParaRPr/>
          </a:p>
        </p:txBody>
      </p:sp>
      <p:sp>
        <p:nvSpPr>
          <p:cNvPr id="5" name="object 5"/>
          <p:cNvSpPr/>
          <p:nvPr/>
        </p:nvSpPr>
        <p:spPr>
          <a:xfrm>
            <a:off x="0" y="0"/>
            <a:ext cx="7772400" cy="681355"/>
          </a:xfrm>
          <a:custGeom>
            <a:avLst/>
            <a:gdLst/>
            <a:ahLst/>
            <a:cxnLst/>
            <a:rect l="l" t="t" r="r" b="b"/>
            <a:pathLst>
              <a:path w="7772400" h="681355">
                <a:moveTo>
                  <a:pt x="0" y="681024"/>
                </a:moveTo>
                <a:lnTo>
                  <a:pt x="7772400" y="681024"/>
                </a:lnTo>
                <a:lnTo>
                  <a:pt x="7772400" y="0"/>
                </a:lnTo>
                <a:lnTo>
                  <a:pt x="0" y="0"/>
                </a:lnTo>
                <a:lnTo>
                  <a:pt x="0" y="681024"/>
                </a:lnTo>
                <a:close/>
              </a:path>
            </a:pathLst>
          </a:custGeom>
          <a:solidFill>
            <a:srgbClr val="0476B9"/>
          </a:solidFill>
        </p:spPr>
        <p:txBody>
          <a:bodyPr wrap="square" lIns="0" tIns="0" rIns="0" bIns="0" rtlCol="0"/>
          <a:lstStyle/>
          <a:p>
            <a:endParaRPr/>
          </a:p>
        </p:txBody>
      </p:sp>
      <p:sp>
        <p:nvSpPr>
          <p:cNvPr id="6" name="object 6"/>
          <p:cNvSpPr/>
          <p:nvPr/>
        </p:nvSpPr>
        <p:spPr>
          <a:xfrm>
            <a:off x="0" y="681024"/>
            <a:ext cx="7772400" cy="307340"/>
          </a:xfrm>
          <a:custGeom>
            <a:avLst/>
            <a:gdLst/>
            <a:ahLst/>
            <a:cxnLst/>
            <a:rect l="l" t="t" r="r" b="b"/>
            <a:pathLst>
              <a:path w="7772400" h="307340">
                <a:moveTo>
                  <a:pt x="0" y="0"/>
                </a:moveTo>
                <a:lnTo>
                  <a:pt x="0" y="307085"/>
                </a:lnTo>
                <a:lnTo>
                  <a:pt x="7772400" y="307085"/>
                </a:lnTo>
                <a:lnTo>
                  <a:pt x="7772400" y="0"/>
                </a:lnTo>
                <a:lnTo>
                  <a:pt x="0" y="0"/>
                </a:lnTo>
                <a:close/>
              </a:path>
            </a:pathLst>
          </a:custGeom>
          <a:solidFill>
            <a:srgbClr val="04619A"/>
          </a:solidFill>
        </p:spPr>
        <p:txBody>
          <a:bodyPr wrap="square" lIns="0" tIns="0" rIns="0" bIns="0" rtlCol="0"/>
          <a:lstStyle/>
          <a:p>
            <a:endParaRPr/>
          </a:p>
        </p:txBody>
      </p:sp>
      <p:sp>
        <p:nvSpPr>
          <p:cNvPr id="7" name="object 7"/>
          <p:cNvSpPr txBox="1">
            <a:spLocks noGrp="1"/>
          </p:cNvSpPr>
          <p:nvPr>
            <p:ph type="title"/>
          </p:nvPr>
        </p:nvSpPr>
        <p:spPr>
          <a:xfrm>
            <a:off x="901700" y="474850"/>
            <a:ext cx="6477000" cy="638175"/>
          </a:xfrm>
          <a:prstGeom prst="rect">
            <a:avLst/>
          </a:prstGeom>
        </p:spPr>
        <p:txBody>
          <a:bodyPr vert="horz" wrap="square" lIns="0" tIns="15240" rIns="0" bIns="0" rtlCol="0">
            <a:spAutoFit/>
          </a:bodyPr>
          <a:lstStyle/>
          <a:p>
            <a:pPr marL="12700">
              <a:lnSpc>
                <a:spcPct val="100000"/>
              </a:lnSpc>
              <a:spcBef>
                <a:spcPts val="120"/>
              </a:spcBef>
            </a:pPr>
            <a:r>
              <a:rPr lang="en-CA" spc="-135" dirty="0"/>
              <a:t>GALLERY</a:t>
            </a:r>
            <a:endParaRPr spc="-85" dirty="0"/>
          </a:p>
        </p:txBody>
      </p:sp>
      <p:sp>
        <p:nvSpPr>
          <p:cNvPr id="10" name="object 10"/>
          <p:cNvSpPr txBox="1"/>
          <p:nvPr/>
        </p:nvSpPr>
        <p:spPr>
          <a:xfrm>
            <a:off x="914400" y="940405"/>
            <a:ext cx="5411470" cy="415498"/>
          </a:xfrm>
          <a:prstGeom prst="rect">
            <a:avLst/>
          </a:prstGeom>
        </p:spPr>
        <p:txBody>
          <a:bodyPr vert="horz" wrap="square" lIns="0" tIns="15240" rIns="0" bIns="0" rtlCol="0">
            <a:spAutoFit/>
          </a:bodyPr>
          <a:lstStyle/>
          <a:p>
            <a:pPr marL="196850">
              <a:lnSpc>
                <a:spcPct val="100000"/>
              </a:lnSpc>
              <a:spcBef>
                <a:spcPts val="120"/>
              </a:spcBef>
            </a:pPr>
            <a:r>
              <a:rPr lang="en-CA" sz="2600" b="1" spc="-80" dirty="0">
                <a:solidFill>
                  <a:srgbClr val="A3BADE"/>
                </a:solidFill>
                <a:latin typeface="Lucida Sans"/>
                <a:cs typeface="Lucida Sans"/>
              </a:rPr>
              <a:t>PROJECTS</a:t>
            </a:r>
            <a:endParaRPr sz="2600" dirty="0">
              <a:latin typeface="Lucida Sans"/>
              <a:cs typeface="Lucida Sans"/>
            </a:endParaRPr>
          </a:p>
        </p:txBody>
      </p:sp>
      <p:pic>
        <p:nvPicPr>
          <p:cNvPr id="14" name="Picture 13" descr="Text&#10;&#10;Description automatically generated with medium confidence">
            <a:extLst>
              <a:ext uri="{FF2B5EF4-FFF2-40B4-BE49-F238E27FC236}">
                <a16:creationId xmlns:a16="http://schemas.microsoft.com/office/drawing/2014/main" id="{C5D6C60F-9648-124E-9CE0-5A8F7F6FBD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3807" y="539128"/>
            <a:ext cx="2379024" cy="730045"/>
          </a:xfrm>
          <a:prstGeom prst="rect">
            <a:avLst/>
          </a:prstGeom>
        </p:spPr>
      </p:pic>
      <p:pic>
        <p:nvPicPr>
          <p:cNvPr id="15" name="Picture 14" descr="Logo, company name&#10;&#10;Description automatically generated">
            <a:extLst>
              <a:ext uri="{FF2B5EF4-FFF2-40B4-BE49-F238E27FC236}">
                <a16:creationId xmlns:a16="http://schemas.microsoft.com/office/drawing/2014/main" id="{8246DEE4-B8CA-3F4A-B23D-B3EBCAF9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9380" y="9473147"/>
            <a:ext cx="2244725" cy="507913"/>
          </a:xfrm>
          <a:prstGeom prst="rect">
            <a:avLst/>
          </a:prstGeom>
        </p:spPr>
      </p:pic>
      <p:sp>
        <p:nvSpPr>
          <p:cNvPr id="18" name="TextBox 17">
            <a:extLst>
              <a:ext uri="{FF2B5EF4-FFF2-40B4-BE49-F238E27FC236}">
                <a16:creationId xmlns:a16="http://schemas.microsoft.com/office/drawing/2014/main" id="{1807D9A4-BB10-D644-994E-2B40C331309F}"/>
              </a:ext>
            </a:extLst>
          </p:cNvPr>
          <p:cNvSpPr txBox="1"/>
          <p:nvPr/>
        </p:nvSpPr>
        <p:spPr>
          <a:xfrm>
            <a:off x="745958" y="1708484"/>
            <a:ext cx="2103461" cy="307777"/>
          </a:xfrm>
          <a:prstGeom prst="rect">
            <a:avLst/>
          </a:prstGeom>
          <a:noFill/>
        </p:spPr>
        <p:txBody>
          <a:bodyPr wrap="none" rtlCol="0">
            <a:spAutoFit/>
          </a:bodyPr>
          <a:lstStyle/>
          <a:p>
            <a:r>
              <a:rPr lang="en-CA" sz="1400" b="1" dirty="0">
                <a:solidFill>
                  <a:srgbClr val="0476B9"/>
                </a:solidFill>
                <a:latin typeface="Lucida Sans"/>
              </a:rPr>
              <a:t>POWER GENERATION</a:t>
            </a:r>
            <a:endParaRPr lang="en-US" sz="1400" dirty="0"/>
          </a:p>
        </p:txBody>
      </p:sp>
      <p:pic>
        <p:nvPicPr>
          <p:cNvPr id="22" name="Picture 21" descr="A picture containing sky, outdoor, boat, ship&#10;&#10;Description automatically generated">
            <a:extLst>
              <a:ext uri="{FF2B5EF4-FFF2-40B4-BE49-F238E27FC236}">
                <a16:creationId xmlns:a16="http://schemas.microsoft.com/office/drawing/2014/main" id="{AA605BE6-54F6-5340-8E6D-95F8CFB20A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242" y="2166751"/>
            <a:ext cx="2904758" cy="1574239"/>
          </a:xfrm>
          <a:prstGeom prst="rect">
            <a:avLst/>
          </a:prstGeom>
        </p:spPr>
      </p:pic>
      <p:pic>
        <p:nvPicPr>
          <p:cNvPr id="24" name="Picture 23" descr="A picture containing structure, outdoor object, pylon, high&#10;&#10;Description automatically generated">
            <a:extLst>
              <a:ext uri="{FF2B5EF4-FFF2-40B4-BE49-F238E27FC236}">
                <a16:creationId xmlns:a16="http://schemas.microsoft.com/office/drawing/2014/main" id="{7CAEFDEF-AF48-C240-853E-E364492B44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81924" y="1669570"/>
            <a:ext cx="1688017" cy="2035381"/>
          </a:xfrm>
          <a:prstGeom prst="rect">
            <a:avLst/>
          </a:prstGeom>
        </p:spPr>
      </p:pic>
      <p:pic>
        <p:nvPicPr>
          <p:cNvPr id="30" name="Picture 29" descr="A picture containing sky, outdoor&#10;&#10;Description automatically generated">
            <a:extLst>
              <a:ext uri="{FF2B5EF4-FFF2-40B4-BE49-F238E27FC236}">
                <a16:creationId xmlns:a16="http://schemas.microsoft.com/office/drawing/2014/main" id="{0D23F1BD-AFC2-7843-8ED9-B6A5B61B9D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890" y="3916888"/>
            <a:ext cx="4138619" cy="1724579"/>
          </a:xfrm>
          <a:prstGeom prst="rect">
            <a:avLst/>
          </a:prstGeom>
        </p:spPr>
      </p:pic>
      <p:sp>
        <p:nvSpPr>
          <p:cNvPr id="32" name="TextBox 31">
            <a:extLst>
              <a:ext uri="{FF2B5EF4-FFF2-40B4-BE49-F238E27FC236}">
                <a16:creationId xmlns:a16="http://schemas.microsoft.com/office/drawing/2014/main" id="{DC8AFEF7-278E-F04E-B38D-F1F13D2EBE28}"/>
              </a:ext>
            </a:extLst>
          </p:cNvPr>
          <p:cNvSpPr txBox="1"/>
          <p:nvPr/>
        </p:nvSpPr>
        <p:spPr>
          <a:xfrm>
            <a:off x="5351532" y="5983015"/>
            <a:ext cx="1010213" cy="553998"/>
          </a:xfrm>
          <a:prstGeom prst="rect">
            <a:avLst/>
          </a:prstGeom>
          <a:noFill/>
        </p:spPr>
        <p:txBody>
          <a:bodyPr wrap="none" rtlCol="0">
            <a:spAutoFit/>
          </a:bodyPr>
          <a:lstStyle/>
          <a:p>
            <a:r>
              <a:rPr lang="en-CA" sz="1200" b="1" dirty="0">
                <a:solidFill>
                  <a:srgbClr val="0476B9"/>
                </a:solidFill>
                <a:latin typeface="Lucida Sans"/>
              </a:rPr>
              <a:t>CHEMICAL</a:t>
            </a:r>
            <a:endParaRPr lang="en-US" sz="1200" dirty="0"/>
          </a:p>
          <a:p>
            <a:endParaRPr lang="en-US" dirty="0"/>
          </a:p>
        </p:txBody>
      </p:sp>
      <p:pic>
        <p:nvPicPr>
          <p:cNvPr id="36" name="Picture 35" descr="A picture containing indoor, ceiling&#10;&#10;Description automatically generated">
            <a:extLst>
              <a:ext uri="{FF2B5EF4-FFF2-40B4-BE49-F238E27FC236}">
                <a16:creationId xmlns:a16="http://schemas.microsoft.com/office/drawing/2014/main" id="{68F3CC97-6A72-BA46-8AA2-E1211A839A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14144" y="6292809"/>
            <a:ext cx="2328687" cy="1567005"/>
          </a:xfrm>
          <a:prstGeom prst="rect">
            <a:avLst/>
          </a:prstGeom>
        </p:spPr>
      </p:pic>
      <p:pic>
        <p:nvPicPr>
          <p:cNvPr id="38" name="Picture 37" descr="A picture containing text, indoor, different, several&#10;&#10;Description automatically generated">
            <a:extLst>
              <a:ext uri="{FF2B5EF4-FFF2-40B4-BE49-F238E27FC236}">
                <a16:creationId xmlns:a16="http://schemas.microsoft.com/office/drawing/2014/main" id="{C01B6AD6-F1DD-444B-B605-5891128E1EA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5709" y="5760913"/>
            <a:ext cx="4538691" cy="3357079"/>
          </a:xfrm>
          <a:prstGeom prst="rect">
            <a:avLst/>
          </a:prstGeom>
        </p:spPr>
      </p:pic>
      <p:pic>
        <p:nvPicPr>
          <p:cNvPr id="39" name="Picture 38">
            <a:extLst>
              <a:ext uri="{FF2B5EF4-FFF2-40B4-BE49-F238E27FC236}">
                <a16:creationId xmlns:a16="http://schemas.microsoft.com/office/drawing/2014/main" id="{8C316B86-D4CF-D24C-9B45-4CE0356DFB2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9524" y="3849768"/>
            <a:ext cx="2641512" cy="1724579"/>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ECCE7177-8D70-9D44-A5A0-AE77262C775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64105" y="1475347"/>
            <a:ext cx="2724508" cy="2322095"/>
          </a:xfrm>
          <a:prstGeom prst="rect">
            <a:avLst/>
          </a:prstGeom>
        </p:spPr>
      </p:pic>
      <p:pic>
        <p:nvPicPr>
          <p:cNvPr id="23" name="Picture 22">
            <a:extLst>
              <a:ext uri="{FF2B5EF4-FFF2-40B4-BE49-F238E27FC236}">
                <a16:creationId xmlns:a16="http://schemas.microsoft.com/office/drawing/2014/main" id="{44830332-D855-9D40-A6F0-43EA379853C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89557" y="7960171"/>
            <a:ext cx="2353274" cy="1417206"/>
          </a:xfrm>
          <a:prstGeom prst="rect">
            <a:avLst/>
          </a:prstGeom>
        </p:spPr>
      </p:pic>
      <p:pic>
        <p:nvPicPr>
          <p:cNvPr id="25" name="Picture 24" descr="Logo&#10;&#10;Description automatically generated">
            <a:extLst>
              <a:ext uri="{FF2B5EF4-FFF2-40B4-BE49-F238E27FC236}">
                <a16:creationId xmlns:a16="http://schemas.microsoft.com/office/drawing/2014/main" id="{367FAA8C-C2AC-CC42-8921-A8F54CCC77D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06745" y="9336867"/>
            <a:ext cx="488876" cy="4719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11701</TotalTime>
  <Words>1220</Words>
  <Application>Microsoft Macintosh PowerPoint</Application>
  <PresentationFormat>Custom</PresentationFormat>
  <Paragraphs>182</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Lucida Sans</vt:lpstr>
      <vt:lpstr>Times New Roman</vt:lpstr>
      <vt:lpstr>Trebuchet MS</vt:lpstr>
      <vt:lpstr>Wingdings 3</vt:lpstr>
      <vt:lpstr>Office Theme</vt:lpstr>
      <vt:lpstr>PowerPoint Presentation</vt:lpstr>
      <vt:lpstr>CIMALTEC®</vt:lpstr>
      <vt:lpstr>APPLICATIONS</vt:lpstr>
      <vt:lpstr>MODELING</vt:lpstr>
      <vt:lpstr>COOL-IN-G</vt:lpstr>
      <vt:lpstr>A – FRAME ACC</vt:lpstr>
      <vt:lpstr>MODULATED </vt:lpstr>
      <vt:lpstr>GALLERY</vt:lpstr>
      <vt:lpstr>GALLERY</vt:lpstr>
      <vt:lpstr>GALLERY</vt:lpstr>
      <vt:lpstr>Q.C.</vt:lpstr>
      <vt:lpstr>REFERENCES</vt:lpstr>
      <vt:lpstr>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Gonzalo Ibarra Gangoiti</dc:creator>
  <cp:lastModifiedBy>arturo carrillo</cp:lastModifiedBy>
  <cp:revision>158</cp:revision>
  <dcterms:created xsi:type="dcterms:W3CDTF">2021-02-24T14:31:29Z</dcterms:created>
  <dcterms:modified xsi:type="dcterms:W3CDTF">2021-08-05T21:37:17Z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2019-03-28T00:00:00Z</vt:filetime>
  </property>
  <property fmtid="{D5CDD505-2E9C-101B-9397-08002B2CF9AE}" pid="3" name="Creator">
    <vt:lpwstr>Adobe InDesign CC 14.0 (Windows)</vt:lpwstr>
  </property>
  <property fmtid="{D5CDD505-2E9C-101B-9397-08002B2CF9AE}" pid="4" name="LastSaved">
    <vt:filetime>2021-02-24T00:00:00Z</vt:filetime>
  </property>
</Properties>
</file>