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70" r:id="rId5"/>
    <p:sldId id="259" r:id="rId6"/>
    <p:sldId id="260" r:id="rId7"/>
    <p:sldId id="261" r:id="rId8"/>
    <p:sldId id="262" r:id="rId9"/>
    <p:sldId id="263" r:id="rId10"/>
    <p:sldId id="268" r:id="rId11"/>
    <p:sldId id="265" r:id="rId12"/>
    <p:sldId id="269" r:id="rId13"/>
    <p:sldId id="266" r:id="rId14"/>
    <p:sldId id="267" r:id="rId15"/>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p:restoredTop sz="94667"/>
  </p:normalViewPr>
  <p:slideViewPr>
    <p:cSldViewPr>
      <p:cViewPr varScale="1">
        <p:scale>
          <a:sx n="93" d="100"/>
          <a:sy n="93" d="100"/>
        </p:scale>
        <p:origin x="306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16591C87-A10B-6343-9470-EA1AB78189C4}" type="datetimeFigureOut">
              <a:rPr lang="en-US" smtClean="0"/>
              <a:t>8/5/21</a:t>
            </a:fld>
            <a:endParaRPr lang="en-US" dirty="0"/>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81803A46-27E9-0548-B20D-1850512D3F7C}" type="slidenum">
              <a:rPr lang="en-US" smtClean="0"/>
              <a:t>‹#›</a:t>
            </a:fld>
            <a:endParaRPr lang="en-US" dirty="0"/>
          </a:p>
        </p:txBody>
      </p:sp>
    </p:spTree>
    <p:extLst>
      <p:ext uri="{BB962C8B-B14F-4D97-AF65-F5344CB8AC3E}">
        <p14:creationId xmlns:p14="http://schemas.microsoft.com/office/powerpoint/2010/main" val="288210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03A46-27E9-0548-B20D-1850512D3F7C}" type="slidenum">
              <a:rPr lang="en-US" smtClean="0"/>
              <a:t>9</a:t>
            </a:fld>
            <a:endParaRPr lang="en-US" dirty="0"/>
          </a:p>
        </p:txBody>
      </p:sp>
    </p:spTree>
    <p:extLst>
      <p:ext uri="{BB962C8B-B14F-4D97-AF65-F5344CB8AC3E}">
        <p14:creationId xmlns:p14="http://schemas.microsoft.com/office/powerpoint/2010/main" val="306270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Lucida Sans"/>
                <a:cs typeface="Lucida San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43603" y="1646704"/>
            <a:ext cx="3013709" cy="6315075"/>
          </a:xfrm>
          <a:prstGeom prst="rect">
            <a:avLst/>
          </a:prstGeom>
        </p:spPr>
        <p:txBody>
          <a:bodyPr wrap="square" lIns="0" tIns="0" rIns="0" bIns="0">
            <a:spAutoFit/>
          </a:bodyPr>
          <a:lstStyle>
            <a:lvl1pPr>
              <a:defRPr sz="2200" b="1" i="0">
                <a:solidFill>
                  <a:srgbClr val="0476B9"/>
                </a:solidFill>
                <a:latin typeface="Lucida Sans"/>
                <a:cs typeface="Lucida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474850"/>
            <a:ext cx="3171825" cy="638175"/>
          </a:xfrm>
          <a:prstGeom prst="rect">
            <a:avLst/>
          </a:prstGeom>
        </p:spPr>
        <p:txBody>
          <a:bodyPr wrap="square" lIns="0" tIns="0" rIns="0" bIns="0">
            <a:spAutoFit/>
          </a:bodyPr>
          <a:lstStyle>
            <a:lvl1pPr>
              <a:defRPr sz="4000" b="1" i="0">
                <a:solidFill>
                  <a:schemeClr val="bg1"/>
                </a:solidFill>
                <a:latin typeface="Lucida Sans"/>
                <a:cs typeface="Lucida Sans"/>
              </a:defRPr>
            </a:lvl1pPr>
          </a:lstStyle>
          <a:p>
            <a:endParaRPr/>
          </a:p>
        </p:txBody>
      </p:sp>
      <p:sp>
        <p:nvSpPr>
          <p:cNvPr id="3" name="Holder 3"/>
          <p:cNvSpPr>
            <a:spLocks noGrp="1"/>
          </p:cNvSpPr>
          <p:nvPr>
            <p:ph type="body" idx="1"/>
          </p:nvPr>
        </p:nvSpPr>
        <p:spPr>
          <a:xfrm>
            <a:off x="978947" y="2238197"/>
            <a:ext cx="5412740" cy="42868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8/5/21</a:t>
            </a:fld>
            <a:endParaRPr lang="en-US" dirty="0"/>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9.png"/><Relationship Id="rId7" Type="http://schemas.openxmlformats.org/officeDocument/2006/relationships/image" Target="../media/image71.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48.pn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12" Type="http://schemas.openxmlformats.org/officeDocument/2006/relationships/image" Target="../media/image12.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29.pn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png"/><Relationship Id="rId21" Type="http://schemas.openxmlformats.org/officeDocument/2006/relationships/image" Target="../media/image100.png"/><Relationship Id="rId34" Type="http://schemas.openxmlformats.org/officeDocument/2006/relationships/image" Target="../media/image113.png"/><Relationship Id="rId42" Type="http://schemas.openxmlformats.org/officeDocument/2006/relationships/image" Target="../media/image121.png"/><Relationship Id="rId7" Type="http://schemas.openxmlformats.org/officeDocument/2006/relationships/image" Target="../media/image86.png"/><Relationship Id="rId2" Type="http://schemas.openxmlformats.org/officeDocument/2006/relationships/hyperlink" Target="http://www.cimaltec.ca/" TargetMode="External"/><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png"/><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19.png"/><Relationship Id="rId5" Type="http://schemas.openxmlformats.org/officeDocument/2006/relationships/image" Target="../media/image84.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10" Type="http://schemas.openxmlformats.org/officeDocument/2006/relationships/image" Target="../media/image89.png"/><Relationship Id="rId19" Type="http://schemas.openxmlformats.org/officeDocument/2006/relationships/image" Target="../media/image98.png"/><Relationship Id="rId31" Type="http://schemas.openxmlformats.org/officeDocument/2006/relationships/image" Target="../media/image110.png"/><Relationship Id="rId44" Type="http://schemas.openxmlformats.org/officeDocument/2006/relationships/image" Target="../media/image12.png"/><Relationship Id="rId4" Type="http://schemas.openxmlformats.org/officeDocument/2006/relationships/image" Target="../media/image77.png"/><Relationship Id="rId9" Type="http://schemas.openxmlformats.org/officeDocument/2006/relationships/image" Target="../media/image8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43" Type="http://schemas.openxmlformats.org/officeDocument/2006/relationships/image" Target="../media/image122.png"/><Relationship Id="rId8" Type="http://schemas.openxmlformats.org/officeDocument/2006/relationships/image" Target="../media/image87.png"/><Relationship Id="rId3" Type="http://schemas.openxmlformats.org/officeDocument/2006/relationships/image" Target="../media/image29.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24.png"/><Relationship Id="rId4" Type="http://schemas.openxmlformats.org/officeDocument/2006/relationships/image" Target="../media/image123.png"/></Relationships>
</file>

<file path=ppt/slides/_rels/slide1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hyperlink" Target="mailto:arturocarrillo@cimaltec.ca" TargetMode="External"/><Relationship Id="rId7" Type="http://schemas.openxmlformats.org/officeDocument/2006/relationships/image" Target="../media/image128.png"/><Relationship Id="rId2" Type="http://schemas.openxmlformats.org/officeDocument/2006/relationships/image" Target="../media/image125.png"/><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hyperlink" Target="http://www.cimaltec.ca/" TargetMode="External"/><Relationship Id="rId9" Type="http://schemas.openxmlformats.org/officeDocument/2006/relationships/image" Target="../media/image13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21.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6.jpeg"/><Relationship Id="rId5" Type="http://schemas.openxmlformats.org/officeDocument/2006/relationships/image" Target="../media/image3.png"/><Relationship Id="rId10" Type="http://schemas.openxmlformats.org/officeDocument/2006/relationships/image" Target="../media/image25.jpeg"/><Relationship Id="rId4" Type="http://schemas.openxmlformats.org/officeDocument/2006/relationships/image" Target="../media/image11.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www.cimaltec.ca/" TargetMode="Externa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www.cimaltec.ca/" TargetMode="External"/><Relationship Id="rId1" Type="http://schemas.openxmlformats.org/officeDocument/2006/relationships/slideLayout" Target="../slideLayouts/slideLayout3.xml"/><Relationship Id="rId6" Type="http://schemas.openxmlformats.org/officeDocument/2006/relationships/image" Target="../media/image36.jpeg"/><Relationship Id="rId11" Type="http://schemas.openxmlformats.org/officeDocument/2006/relationships/image" Target="../media/image12.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12.png"/><Relationship Id="rId2" Type="http://schemas.openxmlformats.org/officeDocument/2006/relationships/hyperlink" Target="http://www.cimaltec.ca/" TargetMode="External"/><Relationship Id="rId16"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29.png"/><Relationship Id="rId9" Type="http://schemas.openxmlformats.org/officeDocument/2006/relationships/image" Target="../media/image53.png"/><Relationship Id="rId1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hyperlink" Target="http://www.cimaltec.ca/" TargetMode="Externa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48.png"/><Relationship Id="rId10" Type="http://schemas.openxmlformats.org/officeDocument/2006/relationships/image" Target="../media/image65.png"/><Relationship Id="rId4" Type="http://schemas.openxmlformats.org/officeDocument/2006/relationships/image" Target="../media/image29.png"/><Relationship Id="rId9" Type="http://schemas.openxmlformats.org/officeDocument/2006/relationships/image" Target="../media/image64.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870517"/>
            <a:ext cx="7772400" cy="872490"/>
          </a:xfrm>
          <a:custGeom>
            <a:avLst/>
            <a:gdLst/>
            <a:ahLst/>
            <a:cxnLst/>
            <a:rect l="l" t="t" r="r" b="b"/>
            <a:pathLst>
              <a:path w="7772400" h="872489">
                <a:moveTo>
                  <a:pt x="0" y="872236"/>
                </a:moveTo>
                <a:lnTo>
                  <a:pt x="7772400" y="872236"/>
                </a:lnTo>
                <a:lnTo>
                  <a:pt x="7772400" y="0"/>
                </a:lnTo>
                <a:lnTo>
                  <a:pt x="0" y="0"/>
                </a:lnTo>
                <a:lnTo>
                  <a:pt x="0" y="872236"/>
                </a:lnTo>
                <a:close/>
              </a:path>
            </a:pathLst>
          </a:custGeom>
          <a:solidFill>
            <a:srgbClr val="0476B9"/>
          </a:solidFill>
        </p:spPr>
        <p:txBody>
          <a:bodyPr wrap="square" lIns="0" tIns="0" rIns="0" bIns="0" rtlCol="0"/>
          <a:lstStyle/>
          <a:p>
            <a:endParaRPr dirty="0"/>
          </a:p>
        </p:txBody>
      </p:sp>
      <p:sp>
        <p:nvSpPr>
          <p:cNvPr id="6" name="object 6"/>
          <p:cNvSpPr txBox="1"/>
          <p:nvPr/>
        </p:nvSpPr>
        <p:spPr>
          <a:xfrm>
            <a:off x="304801" y="2961546"/>
            <a:ext cx="4032360" cy="588623"/>
          </a:xfrm>
          <a:prstGeom prst="rect">
            <a:avLst/>
          </a:prstGeom>
        </p:spPr>
        <p:txBody>
          <a:bodyPr vert="horz" wrap="square" lIns="0" tIns="72390" rIns="0" bIns="0" rtlCol="0">
            <a:spAutoFit/>
          </a:bodyPr>
          <a:lstStyle/>
          <a:p>
            <a:pPr algn="ctr">
              <a:lnSpc>
                <a:spcPct val="100000"/>
              </a:lnSpc>
              <a:spcBef>
                <a:spcPts val="570"/>
              </a:spcBef>
            </a:pPr>
            <a:r>
              <a:rPr lang="en-CA" sz="2000" b="1" spc="-45" dirty="0">
                <a:solidFill>
                  <a:srgbClr val="FFFFFF"/>
                </a:solidFill>
                <a:latin typeface="Lucida Sans"/>
                <a:cs typeface="Lucida Sans"/>
              </a:rPr>
              <a:t>ACC AEROCONDENSADORES</a:t>
            </a:r>
            <a:endParaRPr sz="2000" dirty="0">
              <a:latin typeface="Lucida Sans"/>
              <a:cs typeface="Lucida Sans"/>
            </a:endParaRPr>
          </a:p>
          <a:p>
            <a:pPr algn="ctr">
              <a:lnSpc>
                <a:spcPct val="100000"/>
              </a:lnSpc>
              <a:spcBef>
                <a:spcPts val="260"/>
              </a:spcBef>
            </a:pPr>
            <a:r>
              <a:rPr sz="1100" spc="165" dirty="0">
                <a:solidFill>
                  <a:srgbClr val="FFFFFF"/>
                </a:solidFill>
                <a:latin typeface="Calibri"/>
                <a:cs typeface="Calibri"/>
              </a:rPr>
              <a:t>A</a:t>
            </a:r>
            <a:r>
              <a:rPr lang="en-CA" sz="1100" spc="165" dirty="0">
                <a:solidFill>
                  <a:srgbClr val="FFFFFF"/>
                </a:solidFill>
                <a:latin typeface="Calibri"/>
                <a:cs typeface="Calibri"/>
              </a:rPr>
              <a:t>PLICACIONES DE ENFRIAMIENTO POR AIRE SECO</a:t>
            </a:r>
            <a:endParaRPr sz="1100" dirty="0">
              <a:latin typeface="Calibri"/>
              <a:cs typeface="Calibri"/>
            </a:endParaRPr>
          </a:p>
        </p:txBody>
      </p:sp>
      <p:sp>
        <p:nvSpPr>
          <p:cNvPr id="38" name="object 38"/>
          <p:cNvSpPr/>
          <p:nvPr/>
        </p:nvSpPr>
        <p:spPr>
          <a:xfrm>
            <a:off x="4501911" y="8929164"/>
            <a:ext cx="2719705" cy="23495"/>
          </a:xfrm>
          <a:custGeom>
            <a:avLst/>
            <a:gdLst/>
            <a:ahLst/>
            <a:cxnLst/>
            <a:rect l="l" t="t" r="r" b="b"/>
            <a:pathLst>
              <a:path w="2719704" h="23495">
                <a:moveTo>
                  <a:pt x="2719285" y="0"/>
                </a:moveTo>
                <a:lnTo>
                  <a:pt x="3492" y="0"/>
                </a:lnTo>
                <a:lnTo>
                  <a:pt x="0" y="23456"/>
                </a:lnTo>
                <a:lnTo>
                  <a:pt x="2719285" y="23456"/>
                </a:lnTo>
                <a:lnTo>
                  <a:pt x="2719285" y="21107"/>
                </a:lnTo>
                <a:lnTo>
                  <a:pt x="2716949" y="21107"/>
                </a:lnTo>
                <a:lnTo>
                  <a:pt x="2716949" y="18757"/>
                </a:lnTo>
                <a:lnTo>
                  <a:pt x="5435" y="18757"/>
                </a:lnTo>
                <a:lnTo>
                  <a:pt x="7543" y="4686"/>
                </a:lnTo>
                <a:lnTo>
                  <a:pt x="2719285" y="4686"/>
                </a:lnTo>
                <a:lnTo>
                  <a:pt x="2719285" y="0"/>
                </a:lnTo>
                <a:close/>
              </a:path>
              <a:path w="2719704" h="23495">
                <a:moveTo>
                  <a:pt x="2719285" y="4686"/>
                </a:moveTo>
                <a:lnTo>
                  <a:pt x="2714586" y="4686"/>
                </a:lnTo>
                <a:lnTo>
                  <a:pt x="2714612" y="18757"/>
                </a:lnTo>
                <a:lnTo>
                  <a:pt x="2716949" y="18757"/>
                </a:lnTo>
                <a:lnTo>
                  <a:pt x="2716949" y="21107"/>
                </a:lnTo>
                <a:lnTo>
                  <a:pt x="2719285" y="21107"/>
                </a:lnTo>
                <a:lnTo>
                  <a:pt x="2719285" y="4686"/>
                </a:lnTo>
                <a:close/>
              </a:path>
            </a:pathLst>
          </a:custGeom>
          <a:solidFill>
            <a:srgbClr val="FFFFFF"/>
          </a:solidFill>
        </p:spPr>
        <p:txBody>
          <a:bodyPr wrap="square" lIns="0" tIns="0" rIns="0" bIns="0" rtlCol="0"/>
          <a:lstStyle/>
          <a:p>
            <a:endParaRPr dirty="0"/>
          </a:p>
        </p:txBody>
      </p:sp>
      <p:sp>
        <p:nvSpPr>
          <p:cNvPr id="53" name="object 53"/>
          <p:cNvSpPr/>
          <p:nvPr/>
        </p:nvSpPr>
        <p:spPr>
          <a:xfrm>
            <a:off x="0" y="9384221"/>
            <a:ext cx="7772400" cy="41447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59" name="Picture 58" descr="Logo, company name&#10;&#10;Description automatically generated">
            <a:extLst>
              <a:ext uri="{FF2B5EF4-FFF2-40B4-BE49-F238E27FC236}">
                <a16:creationId xmlns:a16="http://schemas.microsoft.com/office/drawing/2014/main" id="{829AAFA5-EF09-1649-9FEB-0AB9BEBEC5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629" y="2929865"/>
            <a:ext cx="2716050" cy="753794"/>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3AC5C8FB-8D0D-6B4C-9215-334809B35B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0701" y="3802355"/>
            <a:ext cx="2687977" cy="824853"/>
          </a:xfrm>
          <a:prstGeom prst="rect">
            <a:avLst/>
          </a:prstGeom>
        </p:spPr>
      </p:pic>
      <p:pic>
        <p:nvPicPr>
          <p:cNvPr id="55" name="Picture 54" descr="Icon&#10;&#10;Description automatically generated">
            <a:extLst>
              <a:ext uri="{FF2B5EF4-FFF2-40B4-BE49-F238E27FC236}">
                <a16:creationId xmlns:a16="http://schemas.microsoft.com/office/drawing/2014/main" id="{4A5586E1-03D4-6442-B7E6-E4AD1C311A5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7738" y="3932645"/>
            <a:ext cx="580627" cy="596645"/>
          </a:xfrm>
          <a:prstGeom prst="rect">
            <a:avLst/>
          </a:prstGeom>
        </p:spPr>
      </p:pic>
      <p:pic>
        <p:nvPicPr>
          <p:cNvPr id="7" name="Picture 6" descr="A picture containing sky, outdoor, building, day&#10;&#10;Description automatically generated">
            <a:extLst>
              <a:ext uri="{FF2B5EF4-FFF2-40B4-BE49-F238E27FC236}">
                <a16:creationId xmlns:a16="http://schemas.microsoft.com/office/drawing/2014/main" id="{F64FDDB0-06BA-9D4C-99A5-020B8B1E89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223" y="4802877"/>
            <a:ext cx="3377389" cy="1978923"/>
          </a:xfrm>
          <a:prstGeom prst="rect">
            <a:avLst/>
          </a:prstGeom>
        </p:spPr>
      </p:pic>
      <p:pic>
        <p:nvPicPr>
          <p:cNvPr id="5" name="Picture 4" descr="A picture containing sky, outdoor&#10;&#10;Description automatically generated">
            <a:extLst>
              <a:ext uri="{FF2B5EF4-FFF2-40B4-BE49-F238E27FC236}">
                <a16:creationId xmlns:a16="http://schemas.microsoft.com/office/drawing/2014/main" id="{87A79720-3140-A340-94C8-EA3E299DB9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7772400" cy="2880849"/>
          </a:xfrm>
          <a:prstGeom prst="rect">
            <a:avLst/>
          </a:prstGeom>
        </p:spPr>
      </p:pic>
      <p:pic>
        <p:nvPicPr>
          <p:cNvPr id="17" name="Picture 16" descr="Logo&#10;&#10;Description automatically generated">
            <a:extLst>
              <a:ext uri="{FF2B5EF4-FFF2-40B4-BE49-F238E27FC236}">
                <a16:creationId xmlns:a16="http://schemas.microsoft.com/office/drawing/2014/main" id="{AFC3D84B-49D2-3C4A-9842-E92F2618FF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10805" y="3893107"/>
            <a:ext cx="828344" cy="799659"/>
          </a:xfrm>
          <a:prstGeom prst="rect">
            <a:avLst/>
          </a:prstGeom>
        </p:spPr>
      </p:pic>
      <p:pic>
        <p:nvPicPr>
          <p:cNvPr id="12" name="Picture 11">
            <a:extLst>
              <a:ext uri="{FF2B5EF4-FFF2-40B4-BE49-F238E27FC236}">
                <a16:creationId xmlns:a16="http://schemas.microsoft.com/office/drawing/2014/main" id="{9A30F0AB-9473-384B-81B5-9940A4AA82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8678" y="4560176"/>
            <a:ext cx="3810000" cy="213995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2EFAE0B3-CC25-FA4D-B949-EC2E6A9A90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5222" y="6913580"/>
            <a:ext cx="7076393" cy="24112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12879"/>
          </a:xfrm>
          <a:prstGeom prst="rect">
            <a:avLst/>
          </a:prstGeom>
        </p:spPr>
        <p:txBody>
          <a:bodyPr vert="horz" wrap="square" lIns="0" tIns="12700" rIns="0" bIns="0" rtlCol="0">
            <a:spAutoFit/>
          </a:bodyPr>
          <a:lstStyle/>
          <a:p>
            <a:pPr marL="12700">
              <a:lnSpc>
                <a:spcPct val="100000"/>
              </a:lnSpc>
              <a:spcBef>
                <a:spcPts val="100"/>
              </a:spcBef>
            </a:pPr>
            <a:r>
              <a:rPr lang="en-CA" sz="1300" b="1" spc="-65" dirty="0">
                <a:solidFill>
                  <a:srgbClr val="BCBEC0"/>
                </a:solidFill>
                <a:latin typeface="Lucida Sans"/>
                <a:cs typeface="Lucida Sans"/>
              </a:rPr>
              <a:t>9</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7822" y="9697"/>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7" name="object 7"/>
          <p:cNvSpPr txBox="1">
            <a:spLocks noGrp="1"/>
          </p:cNvSpPr>
          <p:nvPr>
            <p:ph type="title"/>
          </p:nvPr>
        </p:nvSpPr>
        <p:spPr>
          <a:xfrm>
            <a:off x="901700" y="474850"/>
            <a:ext cx="6477000" cy="638175"/>
          </a:xfrm>
          <a:prstGeom prst="rect">
            <a:avLst/>
          </a:prstGeom>
        </p:spPr>
        <p:txBody>
          <a:bodyPr vert="horz" wrap="square" lIns="0" tIns="15240" rIns="0" bIns="0" rtlCol="0">
            <a:spAutoFit/>
          </a:bodyPr>
          <a:lstStyle/>
          <a:p>
            <a:pPr marL="12700">
              <a:lnSpc>
                <a:spcPct val="100000"/>
              </a:lnSpc>
              <a:spcBef>
                <a:spcPts val="120"/>
              </a:spcBef>
            </a:pPr>
            <a:r>
              <a:rPr lang="en-CA" spc="-135" dirty="0"/>
              <a:t>GALERIA</a:t>
            </a:r>
            <a:endParaRPr spc="-85" dirty="0"/>
          </a:p>
        </p:txBody>
      </p:sp>
      <p:pic>
        <p:nvPicPr>
          <p:cNvPr id="14" name="Picture 13" descr="Text&#10;&#10;Description automatically generated with medium confidence">
            <a:extLst>
              <a:ext uri="{FF2B5EF4-FFF2-40B4-BE49-F238E27FC236}">
                <a16:creationId xmlns:a16="http://schemas.microsoft.com/office/drawing/2014/main" id="{C5D6C60F-9648-124E-9CE0-5A8F7F6FBD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3807" y="539128"/>
            <a:ext cx="2379024" cy="730045"/>
          </a:xfrm>
          <a:prstGeom prst="rect">
            <a:avLst/>
          </a:prstGeom>
        </p:spPr>
      </p:pic>
      <p:pic>
        <p:nvPicPr>
          <p:cNvPr id="15" name="Picture 14" descr="Logo, company name&#10;&#10;Description automatically generated">
            <a:extLst>
              <a:ext uri="{FF2B5EF4-FFF2-40B4-BE49-F238E27FC236}">
                <a16:creationId xmlns:a16="http://schemas.microsoft.com/office/drawing/2014/main" id="{8246DEE4-B8CA-3F4A-B23D-B3EBCAF9FF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827" y="9281321"/>
            <a:ext cx="2244725" cy="507913"/>
          </a:xfrm>
          <a:prstGeom prst="rect">
            <a:avLst/>
          </a:prstGeom>
        </p:spPr>
      </p:pic>
      <p:sp>
        <p:nvSpPr>
          <p:cNvPr id="18" name="TextBox 17">
            <a:extLst>
              <a:ext uri="{FF2B5EF4-FFF2-40B4-BE49-F238E27FC236}">
                <a16:creationId xmlns:a16="http://schemas.microsoft.com/office/drawing/2014/main" id="{1807D9A4-BB10-D644-994E-2B40C331309F}"/>
              </a:ext>
            </a:extLst>
          </p:cNvPr>
          <p:cNvSpPr txBox="1"/>
          <p:nvPr/>
        </p:nvSpPr>
        <p:spPr>
          <a:xfrm>
            <a:off x="745958" y="1708484"/>
            <a:ext cx="1356462" cy="307777"/>
          </a:xfrm>
          <a:prstGeom prst="rect">
            <a:avLst/>
          </a:prstGeom>
          <a:noFill/>
        </p:spPr>
        <p:txBody>
          <a:bodyPr wrap="none" rtlCol="0">
            <a:spAutoFit/>
          </a:bodyPr>
          <a:lstStyle/>
          <a:p>
            <a:r>
              <a:rPr lang="en-CA" sz="1400" b="1" dirty="0">
                <a:solidFill>
                  <a:srgbClr val="0476B9"/>
                </a:solidFill>
                <a:latin typeface="Lucida Sans"/>
              </a:rPr>
              <a:t> PROYECTOS</a:t>
            </a:r>
            <a:endParaRPr lang="en-US" sz="1400" dirty="0"/>
          </a:p>
        </p:txBody>
      </p:sp>
      <p:sp>
        <p:nvSpPr>
          <p:cNvPr id="32" name="TextBox 31">
            <a:extLst>
              <a:ext uri="{FF2B5EF4-FFF2-40B4-BE49-F238E27FC236}">
                <a16:creationId xmlns:a16="http://schemas.microsoft.com/office/drawing/2014/main" id="{DC8AFEF7-278E-F04E-B38D-F1F13D2EBE28}"/>
              </a:ext>
            </a:extLst>
          </p:cNvPr>
          <p:cNvSpPr txBox="1"/>
          <p:nvPr/>
        </p:nvSpPr>
        <p:spPr>
          <a:xfrm>
            <a:off x="3048001" y="5992617"/>
            <a:ext cx="4330700" cy="646331"/>
          </a:xfrm>
          <a:prstGeom prst="rect">
            <a:avLst/>
          </a:prstGeom>
          <a:noFill/>
        </p:spPr>
        <p:txBody>
          <a:bodyPr wrap="square" rtlCol="0">
            <a:spAutoFit/>
          </a:bodyPr>
          <a:lstStyle/>
          <a:p>
            <a:r>
              <a:rPr lang="en-CA" b="1" dirty="0">
                <a:solidFill>
                  <a:srgbClr val="0476B9"/>
                </a:solidFill>
                <a:latin typeface="Lucida Sans"/>
              </a:rPr>
              <a:t>MAS DE 60 ANOS DE EXPERIENCIA</a:t>
            </a:r>
            <a:endParaRPr lang="en-US" dirty="0"/>
          </a:p>
          <a:p>
            <a:endParaRPr lang="en-US" dirty="0"/>
          </a:p>
        </p:txBody>
      </p:sp>
      <p:pic>
        <p:nvPicPr>
          <p:cNvPr id="9" name="Picture 8" descr="A picture containing text, sky, outdoor, crane&#10;&#10;Description automatically generated">
            <a:extLst>
              <a:ext uri="{FF2B5EF4-FFF2-40B4-BE49-F238E27FC236}">
                <a16:creationId xmlns:a16="http://schemas.microsoft.com/office/drawing/2014/main" id="{6EFC7C7B-71C7-8043-B3BA-0CCCB7167D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678" y="2072977"/>
            <a:ext cx="1486229" cy="3942808"/>
          </a:xfrm>
          <a:prstGeom prst="rect">
            <a:avLst/>
          </a:prstGeom>
        </p:spPr>
      </p:pic>
      <p:pic>
        <p:nvPicPr>
          <p:cNvPr id="16" name="Picture 15" descr="A picture containing indoor, ceiling, floor, cart&#10;&#10;Description automatically generated">
            <a:extLst>
              <a:ext uri="{FF2B5EF4-FFF2-40B4-BE49-F238E27FC236}">
                <a16:creationId xmlns:a16="http://schemas.microsoft.com/office/drawing/2014/main" id="{7ECEE202-4491-5446-BD94-C85F7BA44F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677" y="6468378"/>
            <a:ext cx="6879153" cy="2593503"/>
          </a:xfrm>
          <a:prstGeom prst="rect">
            <a:avLst/>
          </a:prstGeom>
        </p:spPr>
      </p:pic>
      <p:pic>
        <p:nvPicPr>
          <p:cNvPr id="19" name="Picture 18" descr="A picture containing outdoor, building&#10;&#10;Description automatically generated">
            <a:extLst>
              <a:ext uri="{FF2B5EF4-FFF2-40B4-BE49-F238E27FC236}">
                <a16:creationId xmlns:a16="http://schemas.microsoft.com/office/drawing/2014/main" id="{A2EBE96F-2726-8E48-862C-51BCACC927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51472" y="3652066"/>
            <a:ext cx="3409950" cy="2276993"/>
          </a:xfrm>
          <a:prstGeom prst="rect">
            <a:avLst/>
          </a:prstGeom>
        </p:spPr>
      </p:pic>
      <p:pic>
        <p:nvPicPr>
          <p:cNvPr id="25" name="Picture 24" descr="A picture containing building, sky, outdoor, factory&#10;&#10;Description automatically generated">
            <a:extLst>
              <a:ext uri="{FF2B5EF4-FFF2-40B4-BE49-F238E27FC236}">
                <a16:creationId xmlns:a16="http://schemas.microsoft.com/office/drawing/2014/main" id="{146A8BDE-1B00-3A4D-AB09-7DDFF98A8B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06282" y="3668735"/>
            <a:ext cx="1588058" cy="2260323"/>
          </a:xfrm>
          <a:prstGeom prst="rect">
            <a:avLst/>
          </a:prstGeom>
        </p:spPr>
      </p:pic>
      <p:pic>
        <p:nvPicPr>
          <p:cNvPr id="17" name="Picture 16" descr="A picture containing red, indoor&#10;&#10;Description automatically generated">
            <a:extLst>
              <a:ext uri="{FF2B5EF4-FFF2-40B4-BE49-F238E27FC236}">
                <a16:creationId xmlns:a16="http://schemas.microsoft.com/office/drawing/2014/main" id="{4EFDC417-A499-3845-AF30-1B4A46D65C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66234" y="2089319"/>
            <a:ext cx="2658166" cy="1499189"/>
          </a:xfrm>
          <a:prstGeom prst="rect">
            <a:avLst/>
          </a:prstGeom>
        </p:spPr>
      </p:pic>
      <p:pic>
        <p:nvPicPr>
          <p:cNvPr id="11" name="Picture 10">
            <a:extLst>
              <a:ext uri="{FF2B5EF4-FFF2-40B4-BE49-F238E27FC236}">
                <a16:creationId xmlns:a16="http://schemas.microsoft.com/office/drawing/2014/main" id="{E8459867-66CF-EE46-ADDF-85A51AF7E30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20895" y="1459626"/>
            <a:ext cx="3409950" cy="1915256"/>
          </a:xfrm>
          <a:prstGeom prst="rect">
            <a:avLst/>
          </a:prstGeom>
        </p:spPr>
      </p:pic>
      <p:pic>
        <p:nvPicPr>
          <p:cNvPr id="23" name="Picture 22" descr="Logo&#10;&#10;Description automatically generated">
            <a:extLst>
              <a:ext uri="{FF2B5EF4-FFF2-40B4-BE49-F238E27FC236}">
                <a16:creationId xmlns:a16="http://schemas.microsoft.com/office/drawing/2014/main" id="{44F83111-AAED-9C40-9B0B-B296DA9B62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6800" y="9216125"/>
            <a:ext cx="685800" cy="662050"/>
          </a:xfrm>
          <a:prstGeom prst="rect">
            <a:avLst/>
          </a:prstGeom>
        </p:spPr>
      </p:pic>
    </p:spTree>
    <p:extLst>
      <p:ext uri="{BB962C8B-B14F-4D97-AF65-F5344CB8AC3E}">
        <p14:creationId xmlns:p14="http://schemas.microsoft.com/office/powerpoint/2010/main" val="41802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22097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10</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7" name="object 7"/>
          <p:cNvSpPr txBox="1">
            <a:spLocks noGrp="1"/>
          </p:cNvSpPr>
          <p:nvPr>
            <p:ph type="title"/>
          </p:nvPr>
        </p:nvSpPr>
        <p:spPr>
          <a:xfrm>
            <a:off x="901700" y="474850"/>
            <a:ext cx="3684904" cy="638175"/>
          </a:xfrm>
          <a:prstGeom prst="rect">
            <a:avLst/>
          </a:prstGeom>
        </p:spPr>
        <p:txBody>
          <a:bodyPr vert="horz" wrap="square" lIns="0" tIns="15240" rIns="0" bIns="0" rtlCol="0">
            <a:spAutoFit/>
          </a:bodyPr>
          <a:lstStyle/>
          <a:p>
            <a:pPr marL="12700">
              <a:lnSpc>
                <a:spcPct val="100000"/>
              </a:lnSpc>
              <a:spcBef>
                <a:spcPts val="120"/>
              </a:spcBef>
            </a:pPr>
            <a:r>
              <a:rPr lang="en-CA" spc="-30" dirty="0">
                <a:solidFill>
                  <a:schemeClr val="bg1">
                    <a:lumMod val="50000"/>
                  </a:schemeClr>
                </a:solidFill>
              </a:rPr>
              <a:t>Q.C.</a:t>
            </a:r>
            <a:endParaRPr spc="-30" dirty="0">
              <a:solidFill>
                <a:schemeClr val="bg1">
                  <a:lumMod val="50000"/>
                </a:schemeClr>
              </a:solidFill>
            </a:endParaRPr>
          </a:p>
        </p:txBody>
      </p:sp>
      <p:sp>
        <p:nvSpPr>
          <p:cNvPr id="12" name="object 12"/>
          <p:cNvSpPr txBox="1"/>
          <p:nvPr/>
        </p:nvSpPr>
        <p:spPr>
          <a:xfrm>
            <a:off x="901700" y="1620193"/>
            <a:ext cx="6108699" cy="1281376"/>
          </a:xfrm>
          <a:prstGeom prst="rect">
            <a:avLst/>
          </a:prstGeom>
        </p:spPr>
        <p:txBody>
          <a:bodyPr vert="horz" wrap="square" lIns="0" tIns="12700" rIns="0" bIns="0" rtlCol="0">
            <a:spAutoFit/>
          </a:bodyPr>
          <a:lstStyle/>
          <a:p>
            <a:pPr marL="12700">
              <a:lnSpc>
                <a:spcPct val="100000"/>
              </a:lnSpc>
              <a:spcBef>
                <a:spcPts val="100"/>
              </a:spcBef>
            </a:pPr>
            <a:r>
              <a:rPr lang="en-CA" sz="1300" b="1" spc="35" dirty="0">
                <a:solidFill>
                  <a:srgbClr val="0476B9"/>
                </a:solidFill>
                <a:latin typeface="Lucida Sans"/>
                <a:cs typeface="Lucida Sans"/>
              </a:rPr>
              <a:t>ASME, API, AWS, CWB, NATIONAL BOARD. </a:t>
            </a:r>
            <a:endParaRPr sz="1300" dirty="0">
              <a:latin typeface="Lucida Sans"/>
              <a:cs typeface="Lucida Sans"/>
            </a:endParaRPr>
          </a:p>
          <a:p>
            <a:pPr marL="12700" marR="159385" algn="just">
              <a:lnSpc>
                <a:spcPct val="111100"/>
              </a:lnSpc>
              <a:spcBef>
                <a:spcPts val="640"/>
              </a:spcBef>
            </a:pPr>
            <a:r>
              <a:rPr lang="es-ES" sz="900" dirty="0">
                <a:solidFill>
                  <a:schemeClr val="tx1">
                    <a:lumMod val="50000"/>
                    <a:lumOff val="50000"/>
                  </a:schemeClr>
                </a:solidFill>
              </a:rPr>
              <a:t>Cualquiera que sea su país, nuestro sistema de calidad cumple y se adapta   con la </a:t>
            </a:r>
            <a:r>
              <a:rPr lang="es-ES" sz="900" dirty="0" err="1">
                <a:solidFill>
                  <a:schemeClr val="tx1">
                    <a:lumMod val="50000"/>
                    <a:lumOff val="50000"/>
                  </a:schemeClr>
                </a:solidFill>
              </a:rPr>
              <a:t>mayoria</a:t>
            </a:r>
            <a:r>
              <a:rPr lang="es-ES" sz="900" dirty="0">
                <a:solidFill>
                  <a:schemeClr val="tx1">
                    <a:lumMod val="50000"/>
                    <a:lumOff val="50000"/>
                  </a:schemeClr>
                </a:solidFill>
              </a:rPr>
              <a:t> de los requisitos generales de calidad mundial, desde una calificación de soldador AWS hasta el diseño de recipientes a presión ASME. Si su Proyecto es multinacional, no tendremos ningún problema en cumplir con la normativas de su país, como de condiciones  laborales,  Protección Civil y ambiental. Y si es para exportación la mayoría de las certificaciones internacionales que son válidas en Norteamérica y Europa para mayores informes sobre la normativa vigente en su </a:t>
            </a:r>
            <a:r>
              <a:rPr lang="es-ES" sz="900" dirty="0" err="1">
                <a:solidFill>
                  <a:schemeClr val="tx1">
                    <a:lumMod val="50000"/>
                    <a:lumOff val="50000"/>
                  </a:schemeClr>
                </a:solidFill>
              </a:rPr>
              <a:t>pais</a:t>
            </a:r>
            <a:r>
              <a:rPr lang="es-ES" sz="900" dirty="0">
                <a:solidFill>
                  <a:schemeClr val="tx1">
                    <a:lumMod val="50000"/>
                    <a:lumOff val="50000"/>
                  </a:schemeClr>
                </a:solidFill>
              </a:rPr>
              <a:t> escribanos por favor. </a:t>
            </a:r>
          </a:p>
          <a:p>
            <a:pPr marL="12700" marR="159385" algn="just">
              <a:lnSpc>
                <a:spcPct val="111100"/>
              </a:lnSpc>
              <a:spcBef>
                <a:spcPts val="640"/>
              </a:spcBef>
            </a:pPr>
            <a:endParaRPr lang="es-MX" sz="900" dirty="0">
              <a:solidFill>
                <a:schemeClr val="tx1">
                  <a:lumMod val="50000"/>
                  <a:lumOff val="50000"/>
                </a:schemeClr>
              </a:solidFill>
              <a:latin typeface="Calibri"/>
              <a:cs typeface="Calibri"/>
            </a:endParaRPr>
          </a:p>
        </p:txBody>
      </p:sp>
      <p:pic>
        <p:nvPicPr>
          <p:cNvPr id="158" name="Picture 157" descr="Graphical user interface, application&#10;&#10;Description automatically generated">
            <a:extLst>
              <a:ext uri="{FF2B5EF4-FFF2-40B4-BE49-F238E27FC236}">
                <a16:creationId xmlns:a16="http://schemas.microsoft.com/office/drawing/2014/main" id="{C7279E65-3560-3B41-9D2D-34D28F29B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988" y="3581399"/>
            <a:ext cx="6455411" cy="5333989"/>
          </a:xfrm>
          <a:prstGeom prst="rect">
            <a:avLst/>
          </a:prstGeom>
        </p:spPr>
      </p:pic>
      <p:pic>
        <p:nvPicPr>
          <p:cNvPr id="159" name="Picture 158" descr="Text&#10;&#10;Description automatically generated with medium confidence">
            <a:extLst>
              <a:ext uri="{FF2B5EF4-FFF2-40B4-BE49-F238E27FC236}">
                <a16:creationId xmlns:a16="http://schemas.microsoft.com/office/drawing/2014/main" id="{23117D69-AC56-6643-9034-EA6DF6631C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200" y="9096057"/>
            <a:ext cx="2379024" cy="730045"/>
          </a:xfrm>
          <a:prstGeom prst="rect">
            <a:avLst/>
          </a:prstGeom>
        </p:spPr>
      </p:pic>
      <p:pic>
        <p:nvPicPr>
          <p:cNvPr id="160" name="Picture 159" descr="Logo, company name&#10;&#10;Description automatically generated">
            <a:extLst>
              <a:ext uri="{FF2B5EF4-FFF2-40B4-BE49-F238E27FC236}">
                <a16:creationId xmlns:a16="http://schemas.microsoft.com/office/drawing/2014/main" id="{D9DB8EAF-2269-1846-BF1E-8B8A7F055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5975" y="609601"/>
            <a:ext cx="2536825" cy="785692"/>
          </a:xfrm>
          <a:prstGeom prst="rect">
            <a:avLst/>
          </a:prstGeom>
        </p:spPr>
      </p:pic>
      <p:pic>
        <p:nvPicPr>
          <p:cNvPr id="162" name="Picture 161" descr="Text&#10;&#10;Description automatically generated with medium confidence">
            <a:extLst>
              <a:ext uri="{FF2B5EF4-FFF2-40B4-BE49-F238E27FC236}">
                <a16:creationId xmlns:a16="http://schemas.microsoft.com/office/drawing/2014/main" id="{745E4C40-8611-D944-89C2-75E7855E6E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7069" y="2743536"/>
            <a:ext cx="824592" cy="669982"/>
          </a:xfrm>
          <a:prstGeom prst="rect">
            <a:avLst/>
          </a:prstGeom>
        </p:spPr>
      </p:pic>
      <p:pic>
        <p:nvPicPr>
          <p:cNvPr id="164" name="Picture 163" descr="Logo&#10;&#10;Description automatically generated">
            <a:extLst>
              <a:ext uri="{FF2B5EF4-FFF2-40B4-BE49-F238E27FC236}">
                <a16:creationId xmlns:a16="http://schemas.microsoft.com/office/drawing/2014/main" id="{8BBA9C9A-E9F6-E54D-A1CD-304CA24415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23747" y="2808790"/>
            <a:ext cx="1123950" cy="520037"/>
          </a:xfrm>
          <a:prstGeom prst="rect">
            <a:avLst/>
          </a:prstGeom>
        </p:spPr>
      </p:pic>
      <p:pic>
        <p:nvPicPr>
          <p:cNvPr id="166" name="Picture 165" descr="A picture containing text, sign, clipart&#10;&#10;Description automatically generated">
            <a:extLst>
              <a:ext uri="{FF2B5EF4-FFF2-40B4-BE49-F238E27FC236}">
                <a16:creationId xmlns:a16="http://schemas.microsoft.com/office/drawing/2014/main" id="{E7EB9C08-B3F4-CA4F-BEE9-C6D04B2D26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24979" y="2771824"/>
            <a:ext cx="801992" cy="691847"/>
          </a:xfrm>
          <a:prstGeom prst="rect">
            <a:avLst/>
          </a:prstGeom>
        </p:spPr>
      </p:pic>
      <p:pic>
        <p:nvPicPr>
          <p:cNvPr id="168" name="Picture 167" descr="Diagram&#10;&#10;Description automatically generated">
            <a:extLst>
              <a:ext uri="{FF2B5EF4-FFF2-40B4-BE49-F238E27FC236}">
                <a16:creationId xmlns:a16="http://schemas.microsoft.com/office/drawing/2014/main" id="{CAABF4B8-073A-3643-8410-8527820E5F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34485" y="2763349"/>
            <a:ext cx="685800" cy="761310"/>
          </a:xfrm>
          <a:prstGeom prst="rect">
            <a:avLst/>
          </a:prstGeom>
        </p:spPr>
      </p:pic>
      <p:pic>
        <p:nvPicPr>
          <p:cNvPr id="170" name="Picture 169" descr="A white and black logo&#10;&#10;Description automatically generated with medium confidence">
            <a:extLst>
              <a:ext uri="{FF2B5EF4-FFF2-40B4-BE49-F238E27FC236}">
                <a16:creationId xmlns:a16="http://schemas.microsoft.com/office/drawing/2014/main" id="{7A33FF4A-FE5E-0C4F-954A-1E434F48117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3183" y="7777577"/>
            <a:ext cx="1276182" cy="661069"/>
          </a:xfrm>
          <a:prstGeom prst="rect">
            <a:avLst/>
          </a:prstGeom>
        </p:spPr>
      </p:pic>
      <p:pic>
        <p:nvPicPr>
          <p:cNvPr id="172" name="Picture 171" descr="Logo, company name&#10;&#10;Description automatically generated">
            <a:extLst>
              <a:ext uri="{FF2B5EF4-FFF2-40B4-BE49-F238E27FC236}">
                <a16:creationId xmlns:a16="http://schemas.microsoft.com/office/drawing/2014/main" id="{7857CBF9-DE8A-9D48-9EA9-FAFF835B54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34485" y="7721659"/>
            <a:ext cx="1039311" cy="716548"/>
          </a:xfrm>
          <a:prstGeom prst="rect">
            <a:avLst/>
          </a:prstGeom>
        </p:spPr>
      </p:pic>
      <p:pic>
        <p:nvPicPr>
          <p:cNvPr id="19" name="Picture 18" descr="Logo&#10;&#10;Description automatically generated">
            <a:extLst>
              <a:ext uri="{FF2B5EF4-FFF2-40B4-BE49-F238E27FC236}">
                <a16:creationId xmlns:a16="http://schemas.microsoft.com/office/drawing/2014/main" id="{B3DC9E87-6100-774B-8A2B-22537ECC523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30057" y="63771"/>
            <a:ext cx="488876" cy="4719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220979"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1</a:t>
            </a:r>
            <a:r>
              <a:rPr lang="en-CA" sz="1300" b="1" spc="-65" dirty="0">
                <a:solidFill>
                  <a:srgbClr val="BCBEC0"/>
                </a:solidFill>
                <a:latin typeface="Lucida Sans"/>
                <a:cs typeface="Lucida Sans"/>
              </a:rPr>
              <a:t>1</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13449"/>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7" name="object 7"/>
          <p:cNvSpPr txBox="1">
            <a:spLocks noGrp="1"/>
          </p:cNvSpPr>
          <p:nvPr>
            <p:ph type="title"/>
          </p:nvPr>
        </p:nvSpPr>
        <p:spPr>
          <a:xfrm>
            <a:off x="381000" y="474850"/>
            <a:ext cx="4205604" cy="384721"/>
          </a:xfrm>
          <a:prstGeom prst="rect">
            <a:avLst/>
          </a:prstGeom>
        </p:spPr>
        <p:txBody>
          <a:bodyPr vert="horz" wrap="square" lIns="0" tIns="15240" rIns="0" bIns="0" rtlCol="0">
            <a:spAutoFit/>
          </a:bodyPr>
          <a:lstStyle/>
          <a:p>
            <a:pPr marL="12700">
              <a:lnSpc>
                <a:spcPct val="100000"/>
              </a:lnSpc>
              <a:spcBef>
                <a:spcPts val="120"/>
              </a:spcBef>
            </a:pPr>
            <a:r>
              <a:rPr lang="en-CA" sz="2400" spc="-30" dirty="0"/>
              <a:t>REFERENCIAS</a:t>
            </a:r>
            <a:endParaRPr sz="2400" spc="-30" dirty="0"/>
          </a:p>
        </p:txBody>
      </p:sp>
      <p:pic>
        <p:nvPicPr>
          <p:cNvPr id="159" name="Picture 158" descr="Text&#10;&#10;Description automatically generated with medium confidence">
            <a:extLst>
              <a:ext uri="{FF2B5EF4-FFF2-40B4-BE49-F238E27FC236}">
                <a16:creationId xmlns:a16="http://schemas.microsoft.com/office/drawing/2014/main" id="{23117D69-AC56-6643-9034-EA6DF6631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409" y="9108870"/>
            <a:ext cx="2379024" cy="730045"/>
          </a:xfrm>
          <a:prstGeom prst="rect">
            <a:avLst/>
          </a:prstGeom>
        </p:spPr>
      </p:pic>
      <p:pic>
        <p:nvPicPr>
          <p:cNvPr id="160" name="Picture 159" descr="Logo, company name&#10;&#10;Description automatically generated">
            <a:extLst>
              <a:ext uri="{FF2B5EF4-FFF2-40B4-BE49-F238E27FC236}">
                <a16:creationId xmlns:a16="http://schemas.microsoft.com/office/drawing/2014/main" id="{D9DB8EAF-2269-1846-BF1E-8B8A7F055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5975" y="609601"/>
            <a:ext cx="2536825" cy="785692"/>
          </a:xfrm>
          <a:prstGeom prst="rect">
            <a:avLst/>
          </a:prstGeom>
        </p:spPr>
      </p:pic>
      <p:pic>
        <p:nvPicPr>
          <p:cNvPr id="9" name="Picture 8" descr="Logo, company name&#10;&#10;Description automatically generated">
            <a:extLst>
              <a:ext uri="{FF2B5EF4-FFF2-40B4-BE49-F238E27FC236}">
                <a16:creationId xmlns:a16="http://schemas.microsoft.com/office/drawing/2014/main" id="{5776E509-23D4-D046-8DBE-8668DA489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1820" y="7682102"/>
            <a:ext cx="1124979" cy="707234"/>
          </a:xfrm>
          <a:prstGeom prst="rect">
            <a:avLst/>
          </a:prstGeom>
        </p:spPr>
      </p:pic>
      <p:pic>
        <p:nvPicPr>
          <p:cNvPr id="11" name="Picture 10" descr="Text&#10;&#10;Description automatically generated">
            <a:extLst>
              <a:ext uri="{FF2B5EF4-FFF2-40B4-BE49-F238E27FC236}">
                <a16:creationId xmlns:a16="http://schemas.microsoft.com/office/drawing/2014/main" id="{087A0AE6-4EF7-8D4D-BD59-D6F8A7AB78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0623" y="5511640"/>
            <a:ext cx="1197611" cy="534294"/>
          </a:xfrm>
          <a:prstGeom prst="rect">
            <a:avLst/>
          </a:prstGeom>
        </p:spPr>
      </p:pic>
      <p:pic>
        <p:nvPicPr>
          <p:cNvPr id="14" name="Picture 13" descr="Logo, company name&#10;&#10;Description automatically generated">
            <a:extLst>
              <a:ext uri="{FF2B5EF4-FFF2-40B4-BE49-F238E27FC236}">
                <a16:creationId xmlns:a16="http://schemas.microsoft.com/office/drawing/2014/main" id="{8BEB4581-DB9F-A346-A3A6-B14C07EF1F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560" y="6205243"/>
            <a:ext cx="1405960" cy="78662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18BC66DA-EE57-F74C-A64E-0DAF9CF034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50786" y="2449956"/>
            <a:ext cx="1656284" cy="388536"/>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C03772DF-F6E0-B24D-9738-BF726499AB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95614" y="2277788"/>
            <a:ext cx="1122845" cy="847058"/>
          </a:xfrm>
          <a:prstGeom prst="rect">
            <a:avLst/>
          </a:prstGeom>
        </p:spPr>
      </p:pic>
      <p:pic>
        <p:nvPicPr>
          <p:cNvPr id="20" name="Picture 19" descr="Logo, company name&#10;&#10;Description automatically generated">
            <a:extLst>
              <a:ext uri="{FF2B5EF4-FFF2-40B4-BE49-F238E27FC236}">
                <a16:creationId xmlns:a16="http://schemas.microsoft.com/office/drawing/2014/main" id="{893463CA-D29C-B84E-8E5A-805DA0E723D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3963" y="5232293"/>
            <a:ext cx="1006264" cy="49165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F18B04B9-4D65-1F46-811D-9E18AD318E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2042" y="3759694"/>
            <a:ext cx="1263394" cy="341824"/>
          </a:xfrm>
          <a:prstGeom prst="rect">
            <a:avLst/>
          </a:prstGeom>
        </p:spPr>
      </p:pic>
      <p:pic>
        <p:nvPicPr>
          <p:cNvPr id="24" name="Picture 23" descr="Logo&#10;&#10;Description automatically generated">
            <a:extLst>
              <a:ext uri="{FF2B5EF4-FFF2-40B4-BE49-F238E27FC236}">
                <a16:creationId xmlns:a16="http://schemas.microsoft.com/office/drawing/2014/main" id="{45EE60A4-1952-174E-BF28-AD373DF4619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5087" y="1273297"/>
            <a:ext cx="1235849" cy="755424"/>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3D131B8A-38F6-A04B-AA70-A388E81B4FA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57036" y="3294346"/>
            <a:ext cx="923191" cy="509285"/>
          </a:xfrm>
          <a:prstGeom prst="rect">
            <a:avLst/>
          </a:prstGeom>
        </p:spPr>
      </p:pic>
      <p:pic>
        <p:nvPicPr>
          <p:cNvPr id="28" name="Picture 27" descr="Logo&#10;&#10;Description automatically generated with medium confidence">
            <a:extLst>
              <a:ext uri="{FF2B5EF4-FFF2-40B4-BE49-F238E27FC236}">
                <a16:creationId xmlns:a16="http://schemas.microsoft.com/office/drawing/2014/main" id="{CA25A54F-AAF5-CD42-9606-127C3313ADB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44500" y="6293749"/>
            <a:ext cx="657127" cy="322745"/>
          </a:xfrm>
          <a:prstGeom prst="rect">
            <a:avLst/>
          </a:prstGeom>
        </p:spPr>
      </p:pic>
      <p:pic>
        <p:nvPicPr>
          <p:cNvPr id="30" name="Picture 29" descr="Text&#10;&#10;Description automatically generated with medium confidence">
            <a:extLst>
              <a:ext uri="{FF2B5EF4-FFF2-40B4-BE49-F238E27FC236}">
                <a16:creationId xmlns:a16="http://schemas.microsoft.com/office/drawing/2014/main" id="{085DF2C9-4DCE-244D-B47D-81C074261A5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0606" y="5439531"/>
            <a:ext cx="962855" cy="343268"/>
          </a:xfrm>
          <a:prstGeom prst="rect">
            <a:avLst/>
          </a:prstGeom>
        </p:spPr>
      </p:pic>
      <p:pic>
        <p:nvPicPr>
          <p:cNvPr id="32" name="Picture 31" descr="Text&#10;&#10;Description automatically generated with medium confidence">
            <a:extLst>
              <a:ext uri="{FF2B5EF4-FFF2-40B4-BE49-F238E27FC236}">
                <a16:creationId xmlns:a16="http://schemas.microsoft.com/office/drawing/2014/main" id="{96AB2F73-C518-8749-8D2C-CEC4D1E906C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02349" y="7315719"/>
            <a:ext cx="1296043" cy="495399"/>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AC2B5554-B3F1-0E4D-8C41-4C6877307CF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61959" y="8240129"/>
            <a:ext cx="857241" cy="404866"/>
          </a:xfrm>
          <a:prstGeom prst="rect">
            <a:avLst/>
          </a:prstGeom>
        </p:spPr>
      </p:pic>
      <p:pic>
        <p:nvPicPr>
          <p:cNvPr id="38" name="Picture 37" descr="Logo, company name&#10;&#10;Description automatically generated">
            <a:extLst>
              <a:ext uri="{FF2B5EF4-FFF2-40B4-BE49-F238E27FC236}">
                <a16:creationId xmlns:a16="http://schemas.microsoft.com/office/drawing/2014/main" id="{AFC9F515-219A-6845-AA22-1BA0EC0A1E6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692090" y="4969237"/>
            <a:ext cx="1130690" cy="537901"/>
          </a:xfrm>
          <a:prstGeom prst="rect">
            <a:avLst/>
          </a:prstGeom>
        </p:spPr>
      </p:pic>
      <p:pic>
        <p:nvPicPr>
          <p:cNvPr id="40" name="Picture 39" descr="Icon&#10;&#10;Description automatically generated with medium confidence">
            <a:extLst>
              <a:ext uri="{FF2B5EF4-FFF2-40B4-BE49-F238E27FC236}">
                <a16:creationId xmlns:a16="http://schemas.microsoft.com/office/drawing/2014/main" id="{E97FF440-12A1-064E-A8B5-95E0773E5C0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8281" y="6455121"/>
            <a:ext cx="1172431" cy="353259"/>
          </a:xfrm>
          <a:prstGeom prst="rect">
            <a:avLst/>
          </a:prstGeom>
        </p:spPr>
      </p:pic>
      <p:pic>
        <p:nvPicPr>
          <p:cNvPr id="42" name="Picture 41" descr="Logo, company name&#10;&#10;Description automatically generated">
            <a:extLst>
              <a:ext uri="{FF2B5EF4-FFF2-40B4-BE49-F238E27FC236}">
                <a16:creationId xmlns:a16="http://schemas.microsoft.com/office/drawing/2014/main" id="{112AF44F-09FC-D848-B734-C988EB15449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415472" y="7604844"/>
            <a:ext cx="1242899" cy="574131"/>
          </a:xfrm>
          <a:prstGeom prst="rect">
            <a:avLst/>
          </a:prstGeom>
        </p:spPr>
      </p:pic>
      <p:pic>
        <p:nvPicPr>
          <p:cNvPr id="44" name="Picture 43" descr="A red and white logo&#10;&#10;Description automatically generated with low confidence">
            <a:extLst>
              <a:ext uri="{FF2B5EF4-FFF2-40B4-BE49-F238E27FC236}">
                <a16:creationId xmlns:a16="http://schemas.microsoft.com/office/drawing/2014/main" id="{47E56E6C-34C2-E24D-8396-C51DF16AA2B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669758" y="6991869"/>
            <a:ext cx="1767105" cy="421452"/>
          </a:xfrm>
          <a:prstGeom prst="rect">
            <a:avLst/>
          </a:prstGeom>
        </p:spPr>
      </p:pic>
      <p:pic>
        <p:nvPicPr>
          <p:cNvPr id="46" name="Picture 45" descr="A picture containing company name&#10;&#10;Description automatically generated">
            <a:extLst>
              <a:ext uri="{FF2B5EF4-FFF2-40B4-BE49-F238E27FC236}">
                <a16:creationId xmlns:a16="http://schemas.microsoft.com/office/drawing/2014/main" id="{A3F6C25D-26C0-D348-AC4C-210FE9C90A9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407268" y="8215418"/>
            <a:ext cx="648754" cy="544745"/>
          </a:xfrm>
          <a:prstGeom prst="rect">
            <a:avLst/>
          </a:prstGeom>
        </p:spPr>
      </p:pic>
      <p:pic>
        <p:nvPicPr>
          <p:cNvPr id="48" name="Picture 47" descr="A red and white logo&#10;&#10;Description automatically generated with low confidence">
            <a:extLst>
              <a:ext uri="{FF2B5EF4-FFF2-40B4-BE49-F238E27FC236}">
                <a16:creationId xmlns:a16="http://schemas.microsoft.com/office/drawing/2014/main" id="{25BD64F2-3BA1-2042-A4A3-54C6BC5BB3AA}"/>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347038" y="4237893"/>
            <a:ext cx="1519040" cy="484688"/>
          </a:xfrm>
          <a:prstGeom prst="rect">
            <a:avLst/>
          </a:prstGeom>
        </p:spPr>
      </p:pic>
      <p:pic>
        <p:nvPicPr>
          <p:cNvPr id="50" name="Picture 49" descr="A picture containing text, clipart&#10;&#10;Description automatically generated">
            <a:extLst>
              <a:ext uri="{FF2B5EF4-FFF2-40B4-BE49-F238E27FC236}">
                <a16:creationId xmlns:a16="http://schemas.microsoft.com/office/drawing/2014/main" id="{E3858D28-BF82-8546-A2C2-56B5CDDB23B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464543" y="8169350"/>
            <a:ext cx="1122061" cy="566936"/>
          </a:xfrm>
          <a:prstGeom prst="rect">
            <a:avLst/>
          </a:prstGeom>
        </p:spPr>
      </p:pic>
      <p:pic>
        <p:nvPicPr>
          <p:cNvPr id="52" name="Picture 51" descr="Logo, company name&#10;&#10;Description automatically generated">
            <a:extLst>
              <a:ext uri="{FF2B5EF4-FFF2-40B4-BE49-F238E27FC236}">
                <a16:creationId xmlns:a16="http://schemas.microsoft.com/office/drawing/2014/main" id="{5F7DA0CE-E342-EA4B-9F32-A327C08C1073}"/>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052105" y="8442562"/>
            <a:ext cx="828122" cy="510075"/>
          </a:xfrm>
          <a:prstGeom prst="rect">
            <a:avLst/>
          </a:prstGeom>
        </p:spPr>
      </p:pic>
      <p:pic>
        <p:nvPicPr>
          <p:cNvPr id="54" name="Picture 53" descr="Logo, company name&#10;&#10;Description automatically generated">
            <a:extLst>
              <a:ext uri="{FF2B5EF4-FFF2-40B4-BE49-F238E27FC236}">
                <a16:creationId xmlns:a16="http://schemas.microsoft.com/office/drawing/2014/main" id="{422A4DCE-DC66-B343-8BAD-160ED44C61F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204114" y="4718334"/>
            <a:ext cx="959614" cy="629513"/>
          </a:xfrm>
          <a:prstGeom prst="rect">
            <a:avLst/>
          </a:prstGeom>
        </p:spPr>
      </p:pic>
      <p:pic>
        <p:nvPicPr>
          <p:cNvPr id="56" name="Picture 55" descr="Logo&#10;&#10;Description automatically generated">
            <a:extLst>
              <a:ext uri="{FF2B5EF4-FFF2-40B4-BE49-F238E27FC236}">
                <a16:creationId xmlns:a16="http://schemas.microsoft.com/office/drawing/2014/main" id="{019F391F-4B90-2149-95F1-1D010AEB8A63}"/>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337016" y="6455554"/>
            <a:ext cx="834200" cy="867792"/>
          </a:xfrm>
          <a:prstGeom prst="rect">
            <a:avLst/>
          </a:prstGeom>
        </p:spPr>
      </p:pic>
      <p:pic>
        <p:nvPicPr>
          <p:cNvPr id="58" name="Picture 57" descr="A picture containing indoor, table, dining table&#10;&#10;Description automatically generated">
            <a:extLst>
              <a:ext uri="{FF2B5EF4-FFF2-40B4-BE49-F238E27FC236}">
                <a16:creationId xmlns:a16="http://schemas.microsoft.com/office/drawing/2014/main" id="{2C1B76B1-EDD1-9146-A056-AB93B1D6FA1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739058" y="2209827"/>
            <a:ext cx="1656284" cy="402633"/>
          </a:xfrm>
          <a:prstGeom prst="rect">
            <a:avLst/>
          </a:prstGeom>
        </p:spPr>
      </p:pic>
      <p:pic>
        <p:nvPicPr>
          <p:cNvPr id="60" name="Picture 59" descr="Graphical user interface, application&#10;&#10;Description automatically generated with medium confidence">
            <a:extLst>
              <a:ext uri="{FF2B5EF4-FFF2-40B4-BE49-F238E27FC236}">
                <a16:creationId xmlns:a16="http://schemas.microsoft.com/office/drawing/2014/main" id="{E05EBF34-0DD9-084D-9789-5CD2A2477F4E}"/>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12881" y="4270193"/>
            <a:ext cx="1213225" cy="997375"/>
          </a:xfrm>
          <a:prstGeom prst="rect">
            <a:avLst/>
          </a:prstGeom>
        </p:spPr>
      </p:pic>
      <p:pic>
        <p:nvPicPr>
          <p:cNvPr id="62" name="Picture 61" descr="Graphical user interface&#10;&#10;Description automatically generated">
            <a:extLst>
              <a:ext uri="{FF2B5EF4-FFF2-40B4-BE49-F238E27FC236}">
                <a16:creationId xmlns:a16="http://schemas.microsoft.com/office/drawing/2014/main" id="{9297671E-E529-9E46-9CF6-C94EF0A2E84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854842" y="1490509"/>
            <a:ext cx="1968500" cy="647700"/>
          </a:xfrm>
          <a:prstGeom prst="rect">
            <a:avLst/>
          </a:prstGeom>
        </p:spPr>
      </p:pic>
      <p:pic>
        <p:nvPicPr>
          <p:cNvPr id="128" name="Picture 127" descr="A picture containing shape&#10;&#10;Description automatically generated">
            <a:extLst>
              <a:ext uri="{FF2B5EF4-FFF2-40B4-BE49-F238E27FC236}">
                <a16:creationId xmlns:a16="http://schemas.microsoft.com/office/drawing/2014/main" id="{F6377C61-97CE-7444-80F1-ECF32FA87DE6}"/>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036922" y="1485730"/>
            <a:ext cx="1376518" cy="458839"/>
          </a:xfrm>
          <a:prstGeom prst="rect">
            <a:avLst/>
          </a:prstGeom>
        </p:spPr>
      </p:pic>
      <p:pic>
        <p:nvPicPr>
          <p:cNvPr id="130" name="Picture 129" descr="Text&#10;&#10;Description automatically generated">
            <a:extLst>
              <a:ext uri="{FF2B5EF4-FFF2-40B4-BE49-F238E27FC236}">
                <a16:creationId xmlns:a16="http://schemas.microsoft.com/office/drawing/2014/main" id="{A54786B8-D9A0-7D49-A0DB-98377352ED72}"/>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079550" y="2885642"/>
            <a:ext cx="975300" cy="707235"/>
          </a:xfrm>
          <a:prstGeom prst="rect">
            <a:avLst/>
          </a:prstGeom>
        </p:spPr>
      </p:pic>
      <p:pic>
        <p:nvPicPr>
          <p:cNvPr id="132" name="Picture 131" descr="A picture containing text&#10;&#10;Description automatically generated">
            <a:extLst>
              <a:ext uri="{FF2B5EF4-FFF2-40B4-BE49-F238E27FC236}">
                <a16:creationId xmlns:a16="http://schemas.microsoft.com/office/drawing/2014/main" id="{604CCFFB-9E1F-644F-BE41-AA063A1FBEF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180414" y="1629826"/>
            <a:ext cx="1143191" cy="470726"/>
          </a:xfrm>
          <a:prstGeom prst="rect">
            <a:avLst/>
          </a:prstGeom>
        </p:spPr>
      </p:pic>
      <p:pic>
        <p:nvPicPr>
          <p:cNvPr id="134" name="Picture 133" descr="Logo, icon, company name&#10;&#10;Description automatically generated">
            <a:extLst>
              <a:ext uri="{FF2B5EF4-FFF2-40B4-BE49-F238E27FC236}">
                <a16:creationId xmlns:a16="http://schemas.microsoft.com/office/drawing/2014/main" id="{FB8551FD-51F7-3E4D-87BF-45D0CA22F88E}"/>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847887" y="4165907"/>
            <a:ext cx="475622" cy="583020"/>
          </a:xfrm>
          <a:prstGeom prst="rect">
            <a:avLst/>
          </a:prstGeom>
        </p:spPr>
      </p:pic>
      <p:pic>
        <p:nvPicPr>
          <p:cNvPr id="136" name="Picture 135" descr="Text&#10;&#10;Description automatically generated with low confidence">
            <a:extLst>
              <a:ext uri="{FF2B5EF4-FFF2-40B4-BE49-F238E27FC236}">
                <a16:creationId xmlns:a16="http://schemas.microsoft.com/office/drawing/2014/main" id="{39F1B847-6A25-AE49-BBD2-7E3F343E34CF}"/>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2480230" y="3021931"/>
            <a:ext cx="1405970" cy="760372"/>
          </a:xfrm>
          <a:prstGeom prst="rect">
            <a:avLst/>
          </a:prstGeom>
        </p:spPr>
      </p:pic>
      <p:pic>
        <p:nvPicPr>
          <p:cNvPr id="138" name="Picture 137" descr="Logo&#10;&#10;Description automatically generated">
            <a:extLst>
              <a:ext uri="{FF2B5EF4-FFF2-40B4-BE49-F238E27FC236}">
                <a16:creationId xmlns:a16="http://schemas.microsoft.com/office/drawing/2014/main" id="{7DE349E3-2929-4841-8D27-350609B8C1BE}"/>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13622" y="2376317"/>
            <a:ext cx="917413" cy="788200"/>
          </a:xfrm>
          <a:prstGeom prst="rect">
            <a:avLst/>
          </a:prstGeom>
        </p:spPr>
      </p:pic>
      <p:pic>
        <p:nvPicPr>
          <p:cNvPr id="140" name="Picture 139" descr="A picture containing text, clipart, sign&#10;&#10;Description automatically generated">
            <a:extLst>
              <a:ext uri="{FF2B5EF4-FFF2-40B4-BE49-F238E27FC236}">
                <a16:creationId xmlns:a16="http://schemas.microsoft.com/office/drawing/2014/main" id="{1998D4E8-AAFA-094D-9046-861B3C4337F4}"/>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3035915" y="4776181"/>
            <a:ext cx="1465410" cy="847058"/>
          </a:xfrm>
          <a:prstGeom prst="rect">
            <a:avLst/>
          </a:prstGeom>
        </p:spPr>
      </p:pic>
      <p:pic>
        <p:nvPicPr>
          <p:cNvPr id="142" name="Picture 141" descr="Logo, company name&#10;&#10;Description automatically generated">
            <a:extLst>
              <a:ext uri="{FF2B5EF4-FFF2-40B4-BE49-F238E27FC236}">
                <a16:creationId xmlns:a16="http://schemas.microsoft.com/office/drawing/2014/main" id="{904914C8-23B1-C84D-9CC4-08ABD057901D}"/>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2838704" y="6122703"/>
            <a:ext cx="1193999" cy="45674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A06DCC-2FFB-9046-A1C0-95319B93C118}"/>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62778" y="7011943"/>
            <a:ext cx="1068258" cy="498039"/>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55F762B5-1A1C-5849-BA73-FDF7222DCABE}"/>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3524939" y="9075483"/>
            <a:ext cx="1525431" cy="475260"/>
          </a:xfrm>
          <a:prstGeom prst="rect">
            <a:avLst/>
          </a:prstGeom>
        </p:spPr>
      </p:pic>
      <p:pic>
        <p:nvPicPr>
          <p:cNvPr id="17" name="Picture 16" descr="Logo&#10;&#10;Description automatically generated">
            <a:extLst>
              <a:ext uri="{FF2B5EF4-FFF2-40B4-BE49-F238E27FC236}">
                <a16:creationId xmlns:a16="http://schemas.microsoft.com/office/drawing/2014/main" id="{8629A799-2ED2-7345-B585-D8B026857E43}"/>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5947602" y="8794827"/>
            <a:ext cx="1239197" cy="628086"/>
          </a:xfrm>
          <a:prstGeom prst="rect">
            <a:avLst/>
          </a:prstGeom>
        </p:spPr>
      </p:pic>
      <p:pic>
        <p:nvPicPr>
          <p:cNvPr id="21" name="Picture 20" descr="Graphical user interface, text&#10;&#10;Description automatically generated">
            <a:extLst>
              <a:ext uri="{FF2B5EF4-FFF2-40B4-BE49-F238E27FC236}">
                <a16:creationId xmlns:a16="http://schemas.microsoft.com/office/drawing/2014/main" id="{752BFDDF-E1DC-414E-9F27-736A22BD8AD5}"/>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2486533" y="3964777"/>
            <a:ext cx="1546169" cy="613989"/>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CC3167D9-110B-4F4F-A6EE-86C8E6939AFF}"/>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6180414" y="3895933"/>
            <a:ext cx="1244055" cy="561857"/>
          </a:xfrm>
          <a:prstGeom prst="rect">
            <a:avLst/>
          </a:prstGeom>
        </p:spPr>
      </p:pic>
      <p:pic>
        <p:nvPicPr>
          <p:cNvPr id="55" name="Picture 54" descr="Logo&#10;&#10;Description automatically generated">
            <a:extLst>
              <a:ext uri="{FF2B5EF4-FFF2-40B4-BE49-F238E27FC236}">
                <a16:creationId xmlns:a16="http://schemas.microsoft.com/office/drawing/2014/main" id="{2946AC00-27BF-E241-8B1D-180421B3F1B3}"/>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6379871" y="75304"/>
            <a:ext cx="488876" cy="471946"/>
          </a:xfrm>
          <a:prstGeom prst="rect">
            <a:avLst/>
          </a:prstGeom>
        </p:spPr>
      </p:pic>
    </p:spTree>
    <p:extLst>
      <p:ext uri="{BB962C8B-B14F-4D97-AF65-F5344CB8AC3E}">
        <p14:creationId xmlns:p14="http://schemas.microsoft.com/office/powerpoint/2010/main" val="85952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a:t>
            </a:r>
            <a:r>
              <a:rPr sz="850" b="1" spc="50" dirty="0">
                <a:solidFill>
                  <a:srgbClr val="0476B9"/>
                </a:solidFill>
                <a:latin typeface="Calibri"/>
                <a:cs typeface="Calibri"/>
                <a:hlinkClick r:id="rId2"/>
              </a:rPr>
              <a:t>.c</a:t>
            </a:r>
            <a:r>
              <a:rPr lang="en-CA" sz="850" b="1" spc="50" dirty="0">
                <a:solidFill>
                  <a:srgbClr val="0476B9"/>
                </a:solidFill>
                <a:latin typeface="Calibri"/>
                <a:cs typeface="Calibri"/>
                <a:hlinkClick r:id="rId2"/>
              </a:rPr>
              <a:t>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107022" y="9468580"/>
            <a:ext cx="220979"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1</a:t>
            </a:r>
            <a:r>
              <a:rPr lang="en-CA" sz="1300" b="1" spc="-65" dirty="0">
                <a:solidFill>
                  <a:srgbClr val="BCBEC0"/>
                </a:solidFill>
                <a:latin typeface="Lucida Sans"/>
                <a:cs typeface="Lucida Sans"/>
              </a:rPr>
              <a:t>2</a:t>
            </a:r>
            <a:endParaRPr sz="1300" dirty="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8" name="object 8"/>
          <p:cNvSpPr txBox="1">
            <a:spLocks noGrp="1"/>
          </p:cNvSpPr>
          <p:nvPr>
            <p:ph type="title"/>
          </p:nvPr>
        </p:nvSpPr>
        <p:spPr>
          <a:xfrm>
            <a:off x="901700" y="474850"/>
            <a:ext cx="2070100" cy="630942"/>
          </a:xfrm>
          <a:prstGeom prst="rect">
            <a:avLst/>
          </a:prstGeom>
        </p:spPr>
        <p:txBody>
          <a:bodyPr vert="horz" wrap="square" lIns="0" tIns="15240" rIns="0" bIns="0" rtlCol="0">
            <a:spAutoFit/>
          </a:bodyPr>
          <a:lstStyle/>
          <a:p>
            <a:pPr marL="12700">
              <a:lnSpc>
                <a:spcPct val="100000"/>
              </a:lnSpc>
              <a:spcBef>
                <a:spcPts val="120"/>
              </a:spcBef>
            </a:pPr>
            <a:r>
              <a:rPr spc="-10" dirty="0"/>
              <a:t>NOT</a:t>
            </a:r>
            <a:r>
              <a:rPr lang="en-CA" spc="-10" dirty="0"/>
              <a:t>AS</a:t>
            </a:r>
            <a:endParaRPr spc="-10" dirty="0"/>
          </a:p>
        </p:txBody>
      </p:sp>
      <p:sp>
        <p:nvSpPr>
          <p:cNvPr id="9" name="object 9"/>
          <p:cNvSpPr/>
          <p:nvPr/>
        </p:nvSpPr>
        <p:spPr>
          <a:xfrm>
            <a:off x="917575" y="180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0" name="object 10"/>
          <p:cNvSpPr/>
          <p:nvPr/>
        </p:nvSpPr>
        <p:spPr>
          <a:xfrm>
            <a:off x="917575" y="205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1" name="object 11"/>
          <p:cNvSpPr/>
          <p:nvPr/>
        </p:nvSpPr>
        <p:spPr>
          <a:xfrm>
            <a:off x="917575" y="231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2" name="object 12"/>
          <p:cNvSpPr/>
          <p:nvPr/>
        </p:nvSpPr>
        <p:spPr>
          <a:xfrm>
            <a:off x="917575" y="256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3" name="object 13"/>
          <p:cNvSpPr/>
          <p:nvPr/>
        </p:nvSpPr>
        <p:spPr>
          <a:xfrm>
            <a:off x="917575" y="282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4" name="object 14"/>
          <p:cNvSpPr/>
          <p:nvPr/>
        </p:nvSpPr>
        <p:spPr>
          <a:xfrm>
            <a:off x="917575" y="307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5" name="object 15"/>
          <p:cNvSpPr/>
          <p:nvPr/>
        </p:nvSpPr>
        <p:spPr>
          <a:xfrm>
            <a:off x="917575" y="332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6" name="object 16"/>
          <p:cNvSpPr/>
          <p:nvPr/>
        </p:nvSpPr>
        <p:spPr>
          <a:xfrm>
            <a:off x="917575" y="358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7" name="object 17"/>
          <p:cNvSpPr/>
          <p:nvPr/>
        </p:nvSpPr>
        <p:spPr>
          <a:xfrm>
            <a:off x="917575" y="383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8" name="object 18"/>
          <p:cNvSpPr/>
          <p:nvPr/>
        </p:nvSpPr>
        <p:spPr>
          <a:xfrm>
            <a:off x="917575" y="409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19" name="object 19"/>
          <p:cNvSpPr/>
          <p:nvPr/>
        </p:nvSpPr>
        <p:spPr>
          <a:xfrm>
            <a:off x="917575" y="434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0" name="object 20"/>
          <p:cNvSpPr/>
          <p:nvPr/>
        </p:nvSpPr>
        <p:spPr>
          <a:xfrm>
            <a:off x="917575" y="459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1" name="object 21"/>
          <p:cNvSpPr/>
          <p:nvPr/>
        </p:nvSpPr>
        <p:spPr>
          <a:xfrm>
            <a:off x="917575" y="485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2" name="object 22"/>
          <p:cNvSpPr/>
          <p:nvPr/>
        </p:nvSpPr>
        <p:spPr>
          <a:xfrm>
            <a:off x="917575" y="510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3" name="object 23"/>
          <p:cNvSpPr/>
          <p:nvPr/>
        </p:nvSpPr>
        <p:spPr>
          <a:xfrm>
            <a:off x="917575" y="536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4" name="object 24"/>
          <p:cNvSpPr/>
          <p:nvPr/>
        </p:nvSpPr>
        <p:spPr>
          <a:xfrm>
            <a:off x="917575" y="561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5" name="object 25"/>
          <p:cNvSpPr/>
          <p:nvPr/>
        </p:nvSpPr>
        <p:spPr>
          <a:xfrm>
            <a:off x="917575" y="586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6" name="object 26"/>
          <p:cNvSpPr/>
          <p:nvPr/>
        </p:nvSpPr>
        <p:spPr>
          <a:xfrm>
            <a:off x="917575" y="612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7" name="object 27"/>
          <p:cNvSpPr/>
          <p:nvPr/>
        </p:nvSpPr>
        <p:spPr>
          <a:xfrm>
            <a:off x="917575" y="637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8" name="object 28"/>
          <p:cNvSpPr/>
          <p:nvPr/>
        </p:nvSpPr>
        <p:spPr>
          <a:xfrm>
            <a:off x="917575" y="663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29" name="object 29"/>
          <p:cNvSpPr/>
          <p:nvPr/>
        </p:nvSpPr>
        <p:spPr>
          <a:xfrm>
            <a:off x="917575" y="688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0" name="object 30"/>
          <p:cNvSpPr/>
          <p:nvPr/>
        </p:nvSpPr>
        <p:spPr>
          <a:xfrm>
            <a:off x="917575" y="713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1" name="object 31"/>
          <p:cNvSpPr/>
          <p:nvPr/>
        </p:nvSpPr>
        <p:spPr>
          <a:xfrm>
            <a:off x="917575" y="739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2" name="object 32"/>
          <p:cNvSpPr/>
          <p:nvPr/>
        </p:nvSpPr>
        <p:spPr>
          <a:xfrm>
            <a:off x="917575" y="764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3" name="object 33"/>
          <p:cNvSpPr/>
          <p:nvPr/>
        </p:nvSpPr>
        <p:spPr>
          <a:xfrm>
            <a:off x="917575" y="790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4" name="object 34"/>
          <p:cNvSpPr/>
          <p:nvPr/>
        </p:nvSpPr>
        <p:spPr>
          <a:xfrm>
            <a:off x="917575" y="815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5" name="object 35"/>
          <p:cNvSpPr/>
          <p:nvPr/>
        </p:nvSpPr>
        <p:spPr>
          <a:xfrm>
            <a:off x="917575" y="840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6" name="object 36"/>
          <p:cNvSpPr/>
          <p:nvPr/>
        </p:nvSpPr>
        <p:spPr>
          <a:xfrm>
            <a:off x="917575" y="866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7" name="object 37"/>
          <p:cNvSpPr/>
          <p:nvPr/>
        </p:nvSpPr>
        <p:spPr>
          <a:xfrm>
            <a:off x="917575" y="891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8" name="object 38"/>
          <p:cNvSpPr/>
          <p:nvPr/>
        </p:nvSpPr>
        <p:spPr>
          <a:xfrm>
            <a:off x="3736975" y="180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39" name="object 39"/>
          <p:cNvSpPr/>
          <p:nvPr/>
        </p:nvSpPr>
        <p:spPr>
          <a:xfrm>
            <a:off x="3736975" y="205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0" name="object 40"/>
          <p:cNvSpPr/>
          <p:nvPr/>
        </p:nvSpPr>
        <p:spPr>
          <a:xfrm>
            <a:off x="3736975" y="231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1" name="object 41"/>
          <p:cNvSpPr/>
          <p:nvPr/>
        </p:nvSpPr>
        <p:spPr>
          <a:xfrm>
            <a:off x="3736975" y="256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2" name="object 42"/>
          <p:cNvSpPr/>
          <p:nvPr/>
        </p:nvSpPr>
        <p:spPr>
          <a:xfrm>
            <a:off x="3736975" y="282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3" name="object 43"/>
          <p:cNvSpPr/>
          <p:nvPr/>
        </p:nvSpPr>
        <p:spPr>
          <a:xfrm>
            <a:off x="3736975" y="307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4" name="object 44"/>
          <p:cNvSpPr/>
          <p:nvPr/>
        </p:nvSpPr>
        <p:spPr>
          <a:xfrm>
            <a:off x="3736975" y="332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5" name="object 45"/>
          <p:cNvSpPr/>
          <p:nvPr/>
        </p:nvSpPr>
        <p:spPr>
          <a:xfrm>
            <a:off x="3736975" y="358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6" name="object 46"/>
          <p:cNvSpPr/>
          <p:nvPr/>
        </p:nvSpPr>
        <p:spPr>
          <a:xfrm>
            <a:off x="3736975" y="383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7" name="object 47"/>
          <p:cNvSpPr/>
          <p:nvPr/>
        </p:nvSpPr>
        <p:spPr>
          <a:xfrm>
            <a:off x="3736975" y="409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8" name="object 48"/>
          <p:cNvSpPr/>
          <p:nvPr/>
        </p:nvSpPr>
        <p:spPr>
          <a:xfrm>
            <a:off x="3736975" y="434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49" name="object 49"/>
          <p:cNvSpPr/>
          <p:nvPr/>
        </p:nvSpPr>
        <p:spPr>
          <a:xfrm>
            <a:off x="3736975" y="459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0" name="object 50"/>
          <p:cNvSpPr/>
          <p:nvPr/>
        </p:nvSpPr>
        <p:spPr>
          <a:xfrm>
            <a:off x="3736975" y="485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1" name="object 51"/>
          <p:cNvSpPr/>
          <p:nvPr/>
        </p:nvSpPr>
        <p:spPr>
          <a:xfrm>
            <a:off x="3736975" y="510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2" name="object 52"/>
          <p:cNvSpPr/>
          <p:nvPr/>
        </p:nvSpPr>
        <p:spPr>
          <a:xfrm>
            <a:off x="3736975" y="536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3" name="object 53"/>
          <p:cNvSpPr/>
          <p:nvPr/>
        </p:nvSpPr>
        <p:spPr>
          <a:xfrm>
            <a:off x="3736975" y="561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4" name="object 54"/>
          <p:cNvSpPr/>
          <p:nvPr/>
        </p:nvSpPr>
        <p:spPr>
          <a:xfrm>
            <a:off x="3736975" y="586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5" name="object 55"/>
          <p:cNvSpPr/>
          <p:nvPr/>
        </p:nvSpPr>
        <p:spPr>
          <a:xfrm>
            <a:off x="3736975" y="612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6" name="object 56"/>
          <p:cNvSpPr/>
          <p:nvPr/>
        </p:nvSpPr>
        <p:spPr>
          <a:xfrm>
            <a:off x="3736975" y="637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7" name="object 57"/>
          <p:cNvSpPr/>
          <p:nvPr/>
        </p:nvSpPr>
        <p:spPr>
          <a:xfrm>
            <a:off x="3736975" y="663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8" name="object 58"/>
          <p:cNvSpPr/>
          <p:nvPr/>
        </p:nvSpPr>
        <p:spPr>
          <a:xfrm>
            <a:off x="3736975" y="688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59" name="object 59"/>
          <p:cNvSpPr/>
          <p:nvPr/>
        </p:nvSpPr>
        <p:spPr>
          <a:xfrm>
            <a:off x="3736975" y="713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0" name="object 60"/>
          <p:cNvSpPr/>
          <p:nvPr/>
        </p:nvSpPr>
        <p:spPr>
          <a:xfrm>
            <a:off x="3736975" y="739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1" name="object 61"/>
          <p:cNvSpPr/>
          <p:nvPr/>
        </p:nvSpPr>
        <p:spPr>
          <a:xfrm>
            <a:off x="3736975" y="764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2" name="object 62"/>
          <p:cNvSpPr/>
          <p:nvPr/>
        </p:nvSpPr>
        <p:spPr>
          <a:xfrm>
            <a:off x="3736975" y="790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3" name="object 63"/>
          <p:cNvSpPr/>
          <p:nvPr/>
        </p:nvSpPr>
        <p:spPr>
          <a:xfrm>
            <a:off x="3736975" y="815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4" name="object 64"/>
          <p:cNvSpPr/>
          <p:nvPr/>
        </p:nvSpPr>
        <p:spPr>
          <a:xfrm>
            <a:off x="3736975" y="840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5" name="object 65"/>
          <p:cNvSpPr/>
          <p:nvPr/>
        </p:nvSpPr>
        <p:spPr>
          <a:xfrm>
            <a:off x="3736975" y="866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sp>
        <p:nvSpPr>
          <p:cNvPr id="66" name="object 66"/>
          <p:cNvSpPr/>
          <p:nvPr/>
        </p:nvSpPr>
        <p:spPr>
          <a:xfrm>
            <a:off x="3736975" y="891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dirty="0"/>
          </a:p>
        </p:txBody>
      </p:sp>
      <p:pic>
        <p:nvPicPr>
          <p:cNvPr id="70" name="Picture 69" descr="Logo, company name&#10;&#10;Description automatically generated">
            <a:extLst>
              <a:ext uri="{FF2B5EF4-FFF2-40B4-BE49-F238E27FC236}">
                <a16:creationId xmlns:a16="http://schemas.microsoft.com/office/drawing/2014/main" id="{3F553947-F44C-014C-9573-FB36C7C127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5975" y="609601"/>
            <a:ext cx="2536825" cy="785692"/>
          </a:xfrm>
          <a:prstGeom prst="rect">
            <a:avLst/>
          </a:prstGeom>
        </p:spPr>
      </p:pic>
      <p:pic>
        <p:nvPicPr>
          <p:cNvPr id="71" name="Picture 70" descr="Text&#10;&#10;Description automatically generated with medium confidence">
            <a:extLst>
              <a:ext uri="{FF2B5EF4-FFF2-40B4-BE49-F238E27FC236}">
                <a16:creationId xmlns:a16="http://schemas.microsoft.com/office/drawing/2014/main" id="{3DD1B227-5644-5441-83CA-55F626409A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6704" y="8939907"/>
            <a:ext cx="1790392" cy="549413"/>
          </a:xfrm>
          <a:prstGeom prst="rect">
            <a:avLst/>
          </a:prstGeom>
        </p:spPr>
      </p:pic>
      <p:pic>
        <p:nvPicPr>
          <p:cNvPr id="67" name="Picture 66" descr="A picture containing text&#10;&#10;Description automatically generated">
            <a:extLst>
              <a:ext uri="{FF2B5EF4-FFF2-40B4-BE49-F238E27FC236}">
                <a16:creationId xmlns:a16="http://schemas.microsoft.com/office/drawing/2014/main" id="{FC3EB15D-0CE9-5642-A105-747D80AB65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5088" y="1998275"/>
            <a:ext cx="1283867" cy="5956300"/>
          </a:xfrm>
          <a:prstGeom prst="rect">
            <a:avLst/>
          </a:prstGeom>
        </p:spPr>
      </p:pic>
      <p:pic>
        <p:nvPicPr>
          <p:cNvPr id="72" name="Picture 71" descr="Logo&#10;&#10;Description automatically generated">
            <a:extLst>
              <a:ext uri="{FF2B5EF4-FFF2-40B4-BE49-F238E27FC236}">
                <a16:creationId xmlns:a16="http://schemas.microsoft.com/office/drawing/2014/main" id="{7CB9BE65-48BD-E14D-A9FC-DF2BF3CF27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0216" y="9010770"/>
            <a:ext cx="488876" cy="4719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70517"/>
            <a:ext cx="7772400" cy="872490"/>
          </a:xfrm>
          <a:custGeom>
            <a:avLst/>
            <a:gdLst/>
            <a:ahLst/>
            <a:cxnLst/>
            <a:rect l="l" t="t" r="r" b="b"/>
            <a:pathLst>
              <a:path w="7772400" h="872489">
                <a:moveTo>
                  <a:pt x="0" y="872236"/>
                </a:moveTo>
                <a:lnTo>
                  <a:pt x="7772400" y="872236"/>
                </a:lnTo>
                <a:lnTo>
                  <a:pt x="7772400" y="0"/>
                </a:lnTo>
                <a:lnTo>
                  <a:pt x="0" y="0"/>
                </a:lnTo>
                <a:lnTo>
                  <a:pt x="0" y="872236"/>
                </a:lnTo>
                <a:close/>
              </a:path>
            </a:pathLst>
          </a:custGeom>
          <a:solidFill>
            <a:srgbClr val="0476B9"/>
          </a:solidFill>
        </p:spPr>
        <p:txBody>
          <a:bodyPr wrap="square" lIns="0" tIns="0" rIns="0" bIns="0" rtlCol="0"/>
          <a:lstStyle/>
          <a:p>
            <a:r>
              <a:rPr lang="en-CA" sz="3600" b="1" spc="-10" dirty="0">
                <a:solidFill>
                  <a:schemeClr val="bg1"/>
                </a:solidFill>
                <a:latin typeface="Arial" panose="020B0604020202020204" pitchFamily="34" charset="0"/>
                <a:cs typeface="Arial" panose="020B0604020202020204" pitchFamily="34" charset="0"/>
              </a:rPr>
              <a:t>Info:</a:t>
            </a:r>
            <a:endParaRPr sz="3600" b="1" dirty="0">
              <a:solidFill>
                <a:schemeClr val="bg1"/>
              </a:solidFill>
              <a:latin typeface="Arial" panose="020B0604020202020204" pitchFamily="34" charset="0"/>
              <a:cs typeface="Arial" panose="020B0604020202020204" pitchFamily="34" charset="0"/>
            </a:endParaRPr>
          </a:p>
        </p:txBody>
      </p:sp>
      <p:sp>
        <p:nvSpPr>
          <p:cNvPr id="35" name="object 35"/>
          <p:cNvSpPr/>
          <p:nvPr/>
        </p:nvSpPr>
        <p:spPr>
          <a:xfrm>
            <a:off x="1415811" y="5230924"/>
            <a:ext cx="2719705" cy="23495"/>
          </a:xfrm>
          <a:custGeom>
            <a:avLst/>
            <a:gdLst/>
            <a:ahLst/>
            <a:cxnLst/>
            <a:rect l="l" t="t" r="r" b="b"/>
            <a:pathLst>
              <a:path w="2719704" h="23495">
                <a:moveTo>
                  <a:pt x="2719285" y="0"/>
                </a:moveTo>
                <a:lnTo>
                  <a:pt x="3492" y="0"/>
                </a:lnTo>
                <a:lnTo>
                  <a:pt x="0" y="23456"/>
                </a:lnTo>
                <a:lnTo>
                  <a:pt x="2719285" y="23456"/>
                </a:lnTo>
                <a:lnTo>
                  <a:pt x="2719285" y="21107"/>
                </a:lnTo>
                <a:lnTo>
                  <a:pt x="2716949" y="21107"/>
                </a:lnTo>
                <a:lnTo>
                  <a:pt x="2716949" y="18757"/>
                </a:lnTo>
                <a:lnTo>
                  <a:pt x="5435" y="18757"/>
                </a:lnTo>
                <a:lnTo>
                  <a:pt x="7543" y="4686"/>
                </a:lnTo>
                <a:lnTo>
                  <a:pt x="2719285" y="4686"/>
                </a:lnTo>
                <a:lnTo>
                  <a:pt x="2719285" y="0"/>
                </a:lnTo>
                <a:close/>
              </a:path>
              <a:path w="2719704" h="23495">
                <a:moveTo>
                  <a:pt x="2719285" y="4686"/>
                </a:moveTo>
                <a:lnTo>
                  <a:pt x="2714586" y="4686"/>
                </a:lnTo>
                <a:lnTo>
                  <a:pt x="2714612" y="18757"/>
                </a:lnTo>
                <a:lnTo>
                  <a:pt x="2716949" y="18757"/>
                </a:lnTo>
                <a:lnTo>
                  <a:pt x="2716949" y="21107"/>
                </a:lnTo>
                <a:lnTo>
                  <a:pt x="2719285" y="21107"/>
                </a:lnTo>
                <a:lnTo>
                  <a:pt x="2719285" y="4686"/>
                </a:lnTo>
                <a:close/>
              </a:path>
            </a:pathLst>
          </a:custGeom>
          <a:solidFill>
            <a:srgbClr val="FFFFFF"/>
          </a:solidFill>
        </p:spPr>
        <p:txBody>
          <a:bodyPr wrap="square" lIns="0" tIns="0" rIns="0" bIns="0" rtlCol="0"/>
          <a:lstStyle/>
          <a:p>
            <a:endParaRPr dirty="0"/>
          </a:p>
        </p:txBody>
      </p:sp>
      <p:sp>
        <p:nvSpPr>
          <p:cNvPr id="50" name="object 50"/>
          <p:cNvSpPr txBox="1"/>
          <p:nvPr/>
        </p:nvSpPr>
        <p:spPr>
          <a:xfrm>
            <a:off x="1422401" y="8584577"/>
            <a:ext cx="4521200" cy="764312"/>
          </a:xfrm>
          <a:prstGeom prst="rect">
            <a:avLst/>
          </a:prstGeom>
        </p:spPr>
        <p:txBody>
          <a:bodyPr vert="horz" wrap="square" lIns="0" tIns="12700" rIns="0" bIns="0" rtlCol="0">
            <a:spAutoFit/>
          </a:bodyPr>
          <a:lstStyle/>
          <a:p>
            <a:pPr marL="12700" marR="491490" algn="just">
              <a:spcBef>
                <a:spcPts val="100"/>
              </a:spcBef>
            </a:pPr>
            <a:r>
              <a:rPr lang="es-ES" sz="800" dirty="0">
                <a:solidFill>
                  <a:schemeClr val="tx1">
                    <a:lumMod val="50000"/>
                    <a:lumOff val="50000"/>
                  </a:schemeClr>
                </a:solidFill>
              </a:rPr>
              <a:t>La información contenida en esta presentación es información limitada, si necesita información adicional o específica o personalizada por motivos de referencia, solicítela con el agente que la compartió con usted. Le recordamos que toda información y/o cotización que realizamos es por escrito y los precios u ofertas que se muestran en este u otros documentos  solo son de referencia y válidos durante un período de tiempo limitado.</a:t>
            </a:r>
          </a:p>
          <a:p>
            <a:pPr marL="12700" marR="491490" algn="just">
              <a:lnSpc>
                <a:spcPct val="100000"/>
              </a:lnSpc>
              <a:spcBef>
                <a:spcPts val="100"/>
              </a:spcBef>
            </a:pPr>
            <a:r>
              <a:rPr lang="en-CA" sz="800" dirty="0">
                <a:solidFill>
                  <a:schemeClr val="tx1">
                    <a:lumMod val="50000"/>
                    <a:lumOff val="50000"/>
                  </a:schemeClr>
                </a:solidFill>
              </a:rPr>
              <a:t>.</a:t>
            </a:r>
            <a:r>
              <a:rPr sz="600" spc="-10" dirty="0">
                <a:solidFill>
                  <a:schemeClr val="tx1">
                    <a:lumMod val="50000"/>
                    <a:lumOff val="50000"/>
                  </a:schemeClr>
                </a:solidFill>
                <a:latin typeface="Arial"/>
                <a:cs typeface="Arial"/>
              </a:rPr>
              <a:t> </a:t>
            </a:r>
            <a:r>
              <a:rPr lang="en-CA" sz="600" spc="-10" dirty="0">
                <a:solidFill>
                  <a:schemeClr val="tx1">
                    <a:lumMod val="50000"/>
                    <a:lumOff val="50000"/>
                  </a:schemeClr>
                </a:solidFill>
                <a:latin typeface="Arial"/>
                <a:cs typeface="Arial"/>
              </a:rPr>
              <a:t> </a:t>
            </a:r>
            <a:r>
              <a:rPr lang="en-CA" sz="700" spc="95" dirty="0">
                <a:solidFill>
                  <a:schemeClr val="tx1">
                    <a:lumMod val="50000"/>
                    <a:lumOff val="50000"/>
                  </a:schemeClr>
                </a:solidFill>
                <a:latin typeface="Calibri"/>
                <a:cs typeface="Calibri"/>
              </a:rPr>
              <a:t>Cimaltec es una marca registrada </a:t>
            </a:r>
            <a:r>
              <a:rPr sz="700" spc="-25" dirty="0">
                <a:solidFill>
                  <a:schemeClr val="tx1">
                    <a:lumMod val="50000"/>
                    <a:lumOff val="50000"/>
                  </a:schemeClr>
                </a:solidFill>
                <a:latin typeface="Calibri"/>
                <a:cs typeface="Calibri"/>
              </a:rPr>
              <a:t>©</a:t>
            </a:r>
            <a:r>
              <a:rPr sz="700" spc="-75" dirty="0">
                <a:solidFill>
                  <a:schemeClr val="tx1">
                    <a:lumMod val="50000"/>
                    <a:lumOff val="50000"/>
                  </a:schemeClr>
                </a:solidFill>
                <a:latin typeface="Calibri"/>
                <a:cs typeface="Calibri"/>
              </a:rPr>
              <a:t> </a:t>
            </a:r>
            <a:r>
              <a:rPr sz="700" spc="60" dirty="0">
                <a:solidFill>
                  <a:srgbClr val="0476B9"/>
                </a:solidFill>
                <a:latin typeface="Calibri"/>
                <a:cs typeface="Calibri"/>
              </a:rPr>
              <a:t>2019</a:t>
            </a:r>
            <a:r>
              <a:rPr sz="700" spc="85" dirty="0">
                <a:solidFill>
                  <a:srgbClr val="0476B9"/>
                </a:solidFill>
                <a:latin typeface="Calibri"/>
                <a:cs typeface="Calibri"/>
              </a:rPr>
              <a:t>.</a:t>
            </a:r>
            <a:r>
              <a:rPr sz="700" spc="125" dirty="0">
                <a:solidFill>
                  <a:srgbClr val="0476B9"/>
                </a:solidFill>
                <a:latin typeface="Calibri"/>
                <a:cs typeface="Calibri"/>
              </a:rPr>
              <a:t> </a:t>
            </a:r>
            <a:r>
              <a:rPr lang="en-CA" sz="700" spc="55" dirty="0">
                <a:solidFill>
                  <a:srgbClr val="0476B9"/>
                </a:solidFill>
                <a:latin typeface="Calibri"/>
                <a:cs typeface="Calibri"/>
              </a:rPr>
              <a:t>Derechos Reservados</a:t>
            </a:r>
            <a:r>
              <a:rPr sz="700" spc="70" dirty="0">
                <a:solidFill>
                  <a:srgbClr val="0476B9"/>
                </a:solidFill>
                <a:latin typeface="Calibri"/>
                <a:cs typeface="Calibri"/>
              </a:rPr>
              <a:t>.</a:t>
            </a:r>
            <a:endParaRPr sz="700" dirty="0">
              <a:latin typeface="Calibri"/>
              <a:cs typeface="Calibri"/>
            </a:endParaRPr>
          </a:p>
        </p:txBody>
      </p:sp>
      <p:sp>
        <p:nvSpPr>
          <p:cNvPr id="51" name="object 51"/>
          <p:cNvSpPr/>
          <p:nvPr/>
        </p:nvSpPr>
        <p:spPr>
          <a:xfrm>
            <a:off x="0" y="9384221"/>
            <a:ext cx="7772399" cy="41447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2" name="object 52"/>
          <p:cNvSpPr txBox="1"/>
          <p:nvPr/>
        </p:nvSpPr>
        <p:spPr>
          <a:xfrm>
            <a:off x="1728476" y="5595993"/>
            <a:ext cx="2339730" cy="2126223"/>
          </a:xfrm>
          <a:prstGeom prst="rect">
            <a:avLst/>
          </a:prstGeom>
        </p:spPr>
        <p:txBody>
          <a:bodyPr vert="horz" wrap="square" lIns="0" tIns="12700" rIns="0" bIns="0" rtlCol="0">
            <a:spAutoFit/>
          </a:bodyPr>
          <a:lstStyle/>
          <a:p>
            <a:pPr algn="ctr">
              <a:lnSpc>
                <a:spcPct val="100000"/>
              </a:lnSpc>
              <a:spcBef>
                <a:spcPts val="100"/>
              </a:spcBef>
            </a:pPr>
            <a:r>
              <a:rPr lang="en-CA" sz="1100" b="1" spc="105" dirty="0" err="1">
                <a:solidFill>
                  <a:srgbClr val="0476B9"/>
                </a:solidFill>
                <a:latin typeface="Calibri"/>
                <a:cs typeface="Calibri"/>
              </a:rPr>
              <a:t>Preguntas</a:t>
            </a:r>
            <a:endParaRPr sz="1100" b="1" dirty="0">
              <a:latin typeface="Calibri"/>
              <a:cs typeface="Calibri"/>
            </a:endParaRPr>
          </a:p>
          <a:p>
            <a:pPr>
              <a:lnSpc>
                <a:spcPct val="100000"/>
              </a:lnSpc>
              <a:spcBef>
                <a:spcPts val="30"/>
              </a:spcBef>
            </a:pPr>
            <a:endParaRPr sz="900" dirty="0">
              <a:latin typeface="Calibri"/>
              <a:cs typeface="Calibri"/>
            </a:endParaRPr>
          </a:p>
          <a:p>
            <a:pPr algn="ctr">
              <a:lnSpc>
                <a:spcPct val="100000"/>
              </a:lnSpc>
              <a:spcBef>
                <a:spcPts val="5"/>
              </a:spcBef>
            </a:pPr>
            <a:r>
              <a:rPr lang="en-CA" sz="1000" b="1" spc="100" dirty="0">
                <a:solidFill>
                  <a:srgbClr val="636466"/>
                </a:solidFill>
                <a:latin typeface="Calibri"/>
                <a:cs typeface="Calibri"/>
              </a:rPr>
              <a:t>ESPUELA DEL FFCC 205</a:t>
            </a:r>
            <a:endParaRPr sz="1000" b="1" dirty="0">
              <a:latin typeface="Calibri"/>
              <a:cs typeface="Calibri"/>
            </a:endParaRPr>
          </a:p>
          <a:p>
            <a:pPr algn="ctr">
              <a:lnSpc>
                <a:spcPct val="100000"/>
              </a:lnSpc>
              <a:spcBef>
                <a:spcPts val="675"/>
              </a:spcBef>
            </a:pPr>
            <a:r>
              <a:rPr lang="en-CA" sz="1000" b="1" spc="70" dirty="0">
                <a:solidFill>
                  <a:srgbClr val="636466"/>
                </a:solidFill>
                <a:latin typeface="Calibri"/>
                <a:cs typeface="Calibri"/>
              </a:rPr>
              <a:t>QUERETARO MEXICO 76138</a:t>
            </a:r>
            <a:r>
              <a:rPr sz="1000" b="1" spc="110" dirty="0">
                <a:solidFill>
                  <a:srgbClr val="636466"/>
                </a:solidFill>
                <a:latin typeface="Calibri"/>
                <a:cs typeface="Calibri"/>
              </a:rPr>
              <a:t>.</a:t>
            </a:r>
            <a:endParaRPr sz="1000" b="1" dirty="0">
              <a:latin typeface="Calibri"/>
              <a:cs typeface="Calibri"/>
            </a:endParaRPr>
          </a:p>
          <a:p>
            <a:pPr algn="ctr">
              <a:lnSpc>
                <a:spcPct val="100000"/>
              </a:lnSpc>
              <a:spcBef>
                <a:spcPts val="675"/>
              </a:spcBef>
            </a:pPr>
            <a:r>
              <a:rPr sz="600" b="1" spc="55" dirty="0">
                <a:solidFill>
                  <a:srgbClr val="0476B9"/>
                </a:solidFill>
                <a:latin typeface="Calibri"/>
                <a:cs typeface="Calibri"/>
              </a:rPr>
              <a:t>PHONE: </a:t>
            </a:r>
            <a:r>
              <a:rPr sz="1000" b="1" spc="60" dirty="0">
                <a:solidFill>
                  <a:srgbClr val="636466"/>
                </a:solidFill>
                <a:latin typeface="Calibri"/>
                <a:cs typeface="Calibri"/>
              </a:rPr>
              <a:t>(</a:t>
            </a:r>
            <a:r>
              <a:rPr lang="en-CA" sz="1000" b="1" spc="60" dirty="0">
                <a:solidFill>
                  <a:srgbClr val="636466"/>
                </a:solidFill>
                <a:latin typeface="Calibri"/>
                <a:cs typeface="Calibri"/>
              </a:rPr>
              <a:t>442) 124 8815</a:t>
            </a:r>
            <a:endParaRPr sz="1000" b="1" dirty="0">
              <a:latin typeface="Calibri"/>
              <a:cs typeface="Calibri"/>
            </a:endParaRPr>
          </a:p>
          <a:p>
            <a:pPr algn="ctr">
              <a:lnSpc>
                <a:spcPct val="100000"/>
              </a:lnSpc>
              <a:spcBef>
                <a:spcPts val="100"/>
              </a:spcBef>
            </a:pPr>
            <a:r>
              <a:rPr sz="600" b="1" spc="35" dirty="0">
                <a:solidFill>
                  <a:srgbClr val="0476B9"/>
                </a:solidFill>
                <a:latin typeface="Calibri"/>
                <a:cs typeface="Calibri"/>
              </a:rPr>
              <a:t>FAX: </a:t>
            </a:r>
            <a:r>
              <a:rPr sz="1000" b="1" spc="60" dirty="0">
                <a:solidFill>
                  <a:srgbClr val="636466"/>
                </a:solidFill>
                <a:latin typeface="Calibri"/>
                <a:cs typeface="Calibri"/>
              </a:rPr>
              <a:t>(</a:t>
            </a:r>
            <a:r>
              <a:rPr lang="en-CA" sz="1000" b="1" spc="60" dirty="0">
                <a:solidFill>
                  <a:srgbClr val="636466"/>
                </a:solidFill>
                <a:latin typeface="Calibri"/>
                <a:cs typeface="Calibri"/>
              </a:rPr>
              <a:t>442</a:t>
            </a:r>
            <a:r>
              <a:rPr sz="1000" b="1" spc="60" dirty="0">
                <a:solidFill>
                  <a:srgbClr val="636466"/>
                </a:solidFill>
                <a:latin typeface="Calibri"/>
                <a:cs typeface="Calibri"/>
              </a:rPr>
              <a:t>)</a:t>
            </a:r>
            <a:r>
              <a:rPr sz="1000" b="1" spc="145" dirty="0">
                <a:solidFill>
                  <a:srgbClr val="636466"/>
                </a:solidFill>
                <a:latin typeface="Calibri"/>
                <a:cs typeface="Calibri"/>
              </a:rPr>
              <a:t> </a:t>
            </a:r>
            <a:r>
              <a:rPr lang="en-CA" sz="1000" b="1" spc="105" dirty="0">
                <a:solidFill>
                  <a:srgbClr val="636466"/>
                </a:solidFill>
                <a:latin typeface="Calibri"/>
                <a:cs typeface="Calibri"/>
              </a:rPr>
              <a:t>124 8815</a:t>
            </a:r>
            <a:endParaRPr sz="1000" b="1" dirty="0">
              <a:latin typeface="Calibri"/>
              <a:cs typeface="Calibri"/>
            </a:endParaRPr>
          </a:p>
          <a:p>
            <a:pPr algn="ctr">
              <a:lnSpc>
                <a:spcPct val="100000"/>
              </a:lnSpc>
              <a:spcBef>
                <a:spcPts val="100"/>
              </a:spcBef>
            </a:pPr>
            <a:r>
              <a:rPr sz="1000" b="1" spc="30" dirty="0">
                <a:solidFill>
                  <a:srgbClr val="0476B9"/>
                </a:solidFill>
                <a:latin typeface="Calibri"/>
                <a:cs typeface="Calibri"/>
              </a:rPr>
              <a:t>E-MAIL:</a:t>
            </a:r>
            <a:r>
              <a:rPr lang="en-CA" sz="1000" b="1" spc="30" dirty="0">
                <a:solidFill>
                  <a:srgbClr val="0476B9"/>
                </a:solidFill>
                <a:latin typeface="Calibri"/>
                <a:cs typeface="Calibri"/>
              </a:rPr>
              <a:t> </a:t>
            </a:r>
            <a:r>
              <a:rPr lang="en-CA" sz="1000" b="1" spc="90" dirty="0">
                <a:solidFill>
                  <a:srgbClr val="636466"/>
                </a:solidFill>
                <a:latin typeface="Calibri"/>
                <a:cs typeface="Calibri"/>
                <a:hlinkClick r:id="rId3"/>
              </a:rPr>
              <a:t>arturocarrillo@cimaltec.ca</a:t>
            </a:r>
            <a:endParaRPr lang="en-CA" sz="1000" b="1" spc="90" dirty="0">
              <a:solidFill>
                <a:srgbClr val="636466"/>
              </a:solidFill>
              <a:latin typeface="Calibri"/>
              <a:cs typeface="Calibri"/>
            </a:endParaRPr>
          </a:p>
          <a:p>
            <a:pPr algn="ctr">
              <a:lnSpc>
                <a:spcPct val="100000"/>
              </a:lnSpc>
              <a:spcBef>
                <a:spcPts val="100"/>
              </a:spcBef>
            </a:pPr>
            <a:endParaRPr lang="en-CA" sz="800" spc="90" dirty="0">
              <a:solidFill>
                <a:srgbClr val="636466"/>
              </a:solidFill>
              <a:latin typeface="Calibri"/>
              <a:cs typeface="Calibri"/>
            </a:endParaRPr>
          </a:p>
          <a:p>
            <a:pPr algn="ctr">
              <a:lnSpc>
                <a:spcPct val="100000"/>
              </a:lnSpc>
              <a:spcBef>
                <a:spcPts val="100"/>
              </a:spcBef>
            </a:pPr>
            <a:endParaRPr sz="1000" dirty="0">
              <a:latin typeface="Calibri"/>
              <a:cs typeface="Calibri"/>
            </a:endParaRPr>
          </a:p>
          <a:p>
            <a:pPr marL="635" algn="ctr">
              <a:lnSpc>
                <a:spcPct val="100000"/>
              </a:lnSpc>
              <a:spcBef>
                <a:spcPts val="775"/>
              </a:spcBef>
            </a:pPr>
            <a:r>
              <a:rPr sz="1100" b="1" spc="50" dirty="0">
                <a:solidFill>
                  <a:srgbClr val="0476B9"/>
                </a:solidFill>
                <a:latin typeface="Arial"/>
                <a:cs typeface="Arial"/>
                <a:hlinkClick r:id="rId4"/>
              </a:rPr>
              <a:t>www.</a:t>
            </a:r>
            <a:r>
              <a:rPr lang="en-CA" sz="1100" b="1" spc="50" dirty="0">
                <a:solidFill>
                  <a:srgbClr val="0476B9"/>
                </a:solidFill>
                <a:latin typeface="Arial"/>
                <a:cs typeface="Arial"/>
                <a:hlinkClick r:id="rId4"/>
              </a:rPr>
              <a:t>cimaltec.ca</a:t>
            </a:r>
            <a:endParaRPr lang="en-CA" sz="1100" b="1" spc="50" dirty="0">
              <a:solidFill>
                <a:srgbClr val="0476B9"/>
              </a:solidFill>
              <a:latin typeface="Arial"/>
              <a:cs typeface="Arial"/>
            </a:endParaRPr>
          </a:p>
          <a:p>
            <a:pPr marL="635" algn="ctr">
              <a:lnSpc>
                <a:spcPct val="100000"/>
              </a:lnSpc>
              <a:spcBef>
                <a:spcPts val="775"/>
              </a:spcBef>
            </a:pPr>
            <a:endParaRPr sz="1100" dirty="0">
              <a:latin typeface="Arial"/>
              <a:cs typeface="Arial"/>
            </a:endParaRPr>
          </a:p>
        </p:txBody>
      </p:sp>
      <p:pic>
        <p:nvPicPr>
          <p:cNvPr id="53" name="Picture 52" descr="Logo, company name&#10;&#10;Description automatically generated">
            <a:extLst>
              <a:ext uri="{FF2B5EF4-FFF2-40B4-BE49-F238E27FC236}">
                <a16:creationId xmlns:a16="http://schemas.microsoft.com/office/drawing/2014/main" id="{FE2807A8-7AE5-9E43-9E21-1357F4EEB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698" y="607884"/>
            <a:ext cx="4209868" cy="1303858"/>
          </a:xfrm>
          <a:prstGeom prst="rect">
            <a:avLst/>
          </a:prstGeom>
        </p:spPr>
      </p:pic>
      <p:pic>
        <p:nvPicPr>
          <p:cNvPr id="54" name="Picture 53" descr="Text&#10;&#10;Description automatically generated with medium confidence">
            <a:extLst>
              <a:ext uri="{FF2B5EF4-FFF2-40B4-BE49-F238E27FC236}">
                <a16:creationId xmlns:a16="http://schemas.microsoft.com/office/drawing/2014/main" id="{B1E5DCFA-9E0D-4547-B364-D253DEF5FC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319" y="3876004"/>
            <a:ext cx="3757961" cy="1153196"/>
          </a:xfrm>
          <a:prstGeom prst="rect">
            <a:avLst/>
          </a:prstGeom>
        </p:spPr>
      </p:pic>
      <p:pic>
        <p:nvPicPr>
          <p:cNvPr id="56" name="Picture 55" descr="Icon&#10;&#10;Description automatically generated">
            <a:extLst>
              <a:ext uri="{FF2B5EF4-FFF2-40B4-BE49-F238E27FC236}">
                <a16:creationId xmlns:a16="http://schemas.microsoft.com/office/drawing/2014/main" id="{750699C0-28C7-B049-A959-7694167735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9913" y="7146113"/>
            <a:ext cx="849067" cy="872490"/>
          </a:xfrm>
          <a:prstGeom prst="rect">
            <a:avLst/>
          </a:prstGeom>
        </p:spPr>
      </p:pic>
      <p:pic>
        <p:nvPicPr>
          <p:cNvPr id="10" name="Picture 9" descr="Logo&#10;&#10;Description automatically generated">
            <a:extLst>
              <a:ext uri="{FF2B5EF4-FFF2-40B4-BE49-F238E27FC236}">
                <a16:creationId xmlns:a16="http://schemas.microsoft.com/office/drawing/2014/main" id="{CAE911D4-6DF1-6341-85D1-8C0F340FDB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5422" y="249068"/>
            <a:ext cx="1483280" cy="1431913"/>
          </a:xfrm>
          <a:prstGeom prst="rect">
            <a:avLst/>
          </a:prstGeom>
        </p:spPr>
      </p:pic>
      <p:pic>
        <p:nvPicPr>
          <p:cNvPr id="11" name="Picture 10" descr="A picture containing text, bridge&#10;&#10;Description automatically generated">
            <a:extLst>
              <a:ext uri="{FF2B5EF4-FFF2-40B4-BE49-F238E27FC236}">
                <a16:creationId xmlns:a16="http://schemas.microsoft.com/office/drawing/2014/main" id="{CB0BC694-CE72-4E4C-A1EB-7DBB7A657D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58166" y="4523369"/>
            <a:ext cx="2719705" cy="17920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2</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2722596" y="-1117563"/>
            <a:ext cx="4517136" cy="94667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0" y="2540228"/>
            <a:ext cx="2641600" cy="548640"/>
          </a:xfrm>
          <a:custGeom>
            <a:avLst/>
            <a:gdLst/>
            <a:ahLst/>
            <a:cxnLst/>
            <a:rect l="l" t="t" r="r" b="b"/>
            <a:pathLst>
              <a:path w="2641600" h="548639">
                <a:moveTo>
                  <a:pt x="0" y="548640"/>
                </a:moveTo>
                <a:lnTo>
                  <a:pt x="2641600" y="548640"/>
                </a:lnTo>
                <a:lnTo>
                  <a:pt x="2641600" y="0"/>
                </a:lnTo>
                <a:lnTo>
                  <a:pt x="0" y="0"/>
                </a:lnTo>
                <a:lnTo>
                  <a:pt x="0" y="548640"/>
                </a:lnTo>
                <a:close/>
              </a:path>
            </a:pathLst>
          </a:custGeom>
          <a:solidFill>
            <a:srgbClr val="0476B9"/>
          </a:solidFill>
        </p:spPr>
        <p:txBody>
          <a:bodyPr wrap="square" lIns="0" tIns="0" rIns="0" bIns="0" rtlCol="0"/>
          <a:lstStyle/>
          <a:p>
            <a:endParaRPr dirty="0"/>
          </a:p>
        </p:txBody>
      </p:sp>
      <p:sp>
        <p:nvSpPr>
          <p:cNvPr id="7" name="object 7"/>
          <p:cNvSpPr txBox="1"/>
          <p:nvPr/>
        </p:nvSpPr>
        <p:spPr>
          <a:xfrm>
            <a:off x="2209800" y="2440049"/>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2</a:t>
            </a:r>
            <a:endParaRPr sz="4400" dirty="0">
              <a:latin typeface="Lucida Sans"/>
              <a:cs typeface="Lucida Sans"/>
            </a:endParaRPr>
          </a:p>
        </p:txBody>
      </p:sp>
      <p:sp>
        <p:nvSpPr>
          <p:cNvPr id="8" name="object 8"/>
          <p:cNvSpPr txBox="1"/>
          <p:nvPr/>
        </p:nvSpPr>
        <p:spPr>
          <a:xfrm>
            <a:off x="826726" y="2632405"/>
            <a:ext cx="1024249" cy="179536"/>
          </a:xfrm>
          <a:prstGeom prst="rect">
            <a:avLst/>
          </a:prstGeom>
        </p:spPr>
        <p:txBody>
          <a:bodyPr vert="horz" wrap="square" lIns="0" tIns="12700" rIns="0" bIns="0" rtlCol="0">
            <a:spAutoFit/>
          </a:bodyPr>
          <a:lstStyle/>
          <a:p>
            <a:pPr marR="5080" algn="r">
              <a:lnSpc>
                <a:spcPts val="1310"/>
              </a:lnSpc>
              <a:spcBef>
                <a:spcPts val="100"/>
              </a:spcBef>
            </a:pPr>
            <a:r>
              <a:rPr lang="en-CA" sz="1100" b="1" spc="100" dirty="0">
                <a:solidFill>
                  <a:srgbClr val="FFFFFF"/>
                </a:solidFill>
                <a:latin typeface="Calibri"/>
                <a:cs typeface="Calibri"/>
              </a:rPr>
              <a:t>CIMALTEC</a:t>
            </a:r>
          </a:p>
        </p:txBody>
      </p:sp>
      <p:sp>
        <p:nvSpPr>
          <p:cNvPr id="9" name="object 9"/>
          <p:cNvSpPr/>
          <p:nvPr/>
        </p:nvSpPr>
        <p:spPr>
          <a:xfrm>
            <a:off x="0" y="3647147"/>
            <a:ext cx="2641600" cy="548640"/>
          </a:xfrm>
          <a:custGeom>
            <a:avLst/>
            <a:gdLst/>
            <a:ahLst/>
            <a:cxnLst/>
            <a:rect l="l" t="t" r="r" b="b"/>
            <a:pathLst>
              <a:path w="2641600" h="548639">
                <a:moveTo>
                  <a:pt x="0" y="548639"/>
                </a:moveTo>
                <a:lnTo>
                  <a:pt x="2641600" y="548639"/>
                </a:lnTo>
                <a:lnTo>
                  <a:pt x="2641600" y="0"/>
                </a:lnTo>
                <a:lnTo>
                  <a:pt x="0" y="0"/>
                </a:lnTo>
                <a:lnTo>
                  <a:pt x="0" y="548639"/>
                </a:lnTo>
                <a:close/>
              </a:path>
            </a:pathLst>
          </a:custGeom>
          <a:solidFill>
            <a:srgbClr val="4584C1"/>
          </a:solidFill>
        </p:spPr>
        <p:txBody>
          <a:bodyPr wrap="square" lIns="0" tIns="0" rIns="0" bIns="0" rtlCol="0"/>
          <a:lstStyle/>
          <a:p>
            <a:endParaRPr dirty="0"/>
          </a:p>
        </p:txBody>
      </p:sp>
      <p:sp>
        <p:nvSpPr>
          <p:cNvPr id="10" name="object 10"/>
          <p:cNvSpPr txBox="1"/>
          <p:nvPr/>
        </p:nvSpPr>
        <p:spPr>
          <a:xfrm>
            <a:off x="2209800" y="3546921"/>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3</a:t>
            </a:r>
            <a:endParaRPr sz="4400" dirty="0">
              <a:latin typeface="Lucida Sans"/>
              <a:cs typeface="Lucida Sans"/>
            </a:endParaRPr>
          </a:p>
        </p:txBody>
      </p:sp>
      <p:sp>
        <p:nvSpPr>
          <p:cNvPr id="11" name="object 11"/>
          <p:cNvSpPr txBox="1"/>
          <p:nvPr/>
        </p:nvSpPr>
        <p:spPr>
          <a:xfrm>
            <a:off x="633940" y="3755894"/>
            <a:ext cx="1420632" cy="187231"/>
          </a:xfrm>
          <a:prstGeom prst="rect">
            <a:avLst/>
          </a:prstGeom>
        </p:spPr>
        <p:txBody>
          <a:bodyPr vert="horz" wrap="square" lIns="0" tIns="20320" rIns="0" bIns="0" rtlCol="0">
            <a:spAutoFit/>
          </a:bodyPr>
          <a:lstStyle/>
          <a:p>
            <a:pPr marL="12700" marR="5080" indent="241935">
              <a:lnSpc>
                <a:spcPts val="1300"/>
              </a:lnSpc>
              <a:spcBef>
                <a:spcPts val="160"/>
              </a:spcBef>
            </a:pPr>
            <a:r>
              <a:rPr lang="en-CA" sz="1100" b="1" spc="105" dirty="0">
                <a:solidFill>
                  <a:srgbClr val="FFFFFF"/>
                </a:solidFill>
                <a:latin typeface="Calibri"/>
                <a:cs typeface="Calibri"/>
              </a:rPr>
              <a:t>APLICACIONES</a:t>
            </a:r>
            <a:r>
              <a:rPr lang="en-CA" sz="1100" spc="105" dirty="0">
                <a:solidFill>
                  <a:srgbClr val="FFFFFF"/>
                </a:solidFill>
                <a:latin typeface="Calibri"/>
                <a:cs typeface="Calibri"/>
              </a:rPr>
              <a:t> </a:t>
            </a:r>
            <a:endParaRPr sz="1100" dirty="0">
              <a:latin typeface="Calibri"/>
              <a:cs typeface="Calibri"/>
            </a:endParaRPr>
          </a:p>
        </p:txBody>
      </p:sp>
      <p:sp>
        <p:nvSpPr>
          <p:cNvPr id="12" name="object 12"/>
          <p:cNvSpPr/>
          <p:nvPr/>
        </p:nvSpPr>
        <p:spPr>
          <a:xfrm>
            <a:off x="0" y="4754079"/>
            <a:ext cx="2641600" cy="548640"/>
          </a:xfrm>
          <a:custGeom>
            <a:avLst/>
            <a:gdLst/>
            <a:ahLst/>
            <a:cxnLst/>
            <a:rect l="l" t="t" r="r" b="b"/>
            <a:pathLst>
              <a:path w="2641600" h="548639">
                <a:moveTo>
                  <a:pt x="0" y="548639"/>
                </a:moveTo>
                <a:lnTo>
                  <a:pt x="2641600" y="548639"/>
                </a:lnTo>
                <a:lnTo>
                  <a:pt x="2641600" y="0"/>
                </a:lnTo>
                <a:lnTo>
                  <a:pt x="0" y="0"/>
                </a:lnTo>
                <a:lnTo>
                  <a:pt x="0" y="548639"/>
                </a:lnTo>
                <a:close/>
              </a:path>
            </a:pathLst>
          </a:custGeom>
          <a:solidFill>
            <a:srgbClr val="6793CA"/>
          </a:solidFill>
        </p:spPr>
        <p:txBody>
          <a:bodyPr wrap="square" lIns="0" tIns="0" rIns="0" bIns="0" rtlCol="0"/>
          <a:lstStyle/>
          <a:p>
            <a:endParaRPr dirty="0"/>
          </a:p>
        </p:txBody>
      </p:sp>
      <p:sp>
        <p:nvSpPr>
          <p:cNvPr id="13" name="object 13"/>
          <p:cNvSpPr txBox="1"/>
          <p:nvPr/>
        </p:nvSpPr>
        <p:spPr>
          <a:xfrm>
            <a:off x="2209800" y="4653848"/>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4</a:t>
            </a:r>
            <a:endParaRPr sz="4400" dirty="0">
              <a:latin typeface="Lucida Sans"/>
              <a:cs typeface="Lucida Sans"/>
            </a:endParaRPr>
          </a:p>
        </p:txBody>
      </p:sp>
      <p:sp>
        <p:nvSpPr>
          <p:cNvPr id="14" name="object 14"/>
          <p:cNvSpPr txBox="1"/>
          <p:nvPr/>
        </p:nvSpPr>
        <p:spPr>
          <a:xfrm>
            <a:off x="738154" y="4928809"/>
            <a:ext cx="1390650" cy="364202"/>
          </a:xfrm>
          <a:prstGeom prst="rect">
            <a:avLst/>
          </a:prstGeom>
        </p:spPr>
        <p:txBody>
          <a:bodyPr vert="horz" wrap="square" lIns="0" tIns="12700" rIns="0" bIns="0" rtlCol="0">
            <a:spAutoFit/>
          </a:bodyPr>
          <a:lstStyle/>
          <a:p>
            <a:pPr marL="12700">
              <a:lnSpc>
                <a:spcPct val="100000"/>
              </a:lnSpc>
              <a:spcBef>
                <a:spcPts val="100"/>
              </a:spcBef>
            </a:pPr>
            <a:r>
              <a:rPr lang="en-CA" sz="1100" b="1" spc="100" dirty="0">
                <a:solidFill>
                  <a:srgbClr val="FFFFFF"/>
                </a:solidFill>
                <a:latin typeface="Calibri"/>
                <a:cs typeface="Calibri"/>
              </a:rPr>
              <a:t>COOL-IN-G</a:t>
            </a:r>
          </a:p>
          <a:p>
            <a:pPr marL="12700">
              <a:lnSpc>
                <a:spcPct val="100000"/>
              </a:lnSpc>
              <a:spcBef>
                <a:spcPts val="100"/>
              </a:spcBef>
            </a:pPr>
            <a:endParaRPr sz="1100" dirty="0">
              <a:latin typeface="Calibri"/>
              <a:cs typeface="Calibri"/>
            </a:endParaRPr>
          </a:p>
        </p:txBody>
      </p:sp>
      <p:sp>
        <p:nvSpPr>
          <p:cNvPr id="15" name="object 15"/>
          <p:cNvSpPr/>
          <p:nvPr/>
        </p:nvSpPr>
        <p:spPr>
          <a:xfrm>
            <a:off x="0" y="5861012"/>
            <a:ext cx="2641600" cy="548640"/>
          </a:xfrm>
          <a:custGeom>
            <a:avLst/>
            <a:gdLst/>
            <a:ahLst/>
            <a:cxnLst/>
            <a:rect l="l" t="t" r="r" b="b"/>
            <a:pathLst>
              <a:path w="2641600" h="548639">
                <a:moveTo>
                  <a:pt x="0" y="548639"/>
                </a:moveTo>
                <a:lnTo>
                  <a:pt x="2641600" y="548639"/>
                </a:lnTo>
                <a:lnTo>
                  <a:pt x="2641600" y="0"/>
                </a:lnTo>
                <a:lnTo>
                  <a:pt x="0" y="0"/>
                </a:lnTo>
                <a:lnTo>
                  <a:pt x="0" y="548639"/>
                </a:lnTo>
                <a:close/>
              </a:path>
            </a:pathLst>
          </a:custGeom>
          <a:solidFill>
            <a:srgbClr val="85A5D3"/>
          </a:solidFill>
        </p:spPr>
        <p:txBody>
          <a:bodyPr wrap="square" lIns="0" tIns="0" rIns="0" bIns="0" rtlCol="0"/>
          <a:lstStyle/>
          <a:p>
            <a:endParaRPr dirty="0"/>
          </a:p>
        </p:txBody>
      </p:sp>
      <p:sp>
        <p:nvSpPr>
          <p:cNvPr id="16" name="object 16"/>
          <p:cNvSpPr txBox="1"/>
          <p:nvPr/>
        </p:nvSpPr>
        <p:spPr>
          <a:xfrm>
            <a:off x="2209800" y="5760775"/>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5</a:t>
            </a:r>
            <a:endParaRPr sz="4400" dirty="0">
              <a:latin typeface="Lucida Sans"/>
              <a:cs typeface="Lucida Sans"/>
            </a:endParaRPr>
          </a:p>
        </p:txBody>
      </p:sp>
      <p:sp>
        <p:nvSpPr>
          <p:cNvPr id="17" name="object 17"/>
          <p:cNvSpPr txBox="1"/>
          <p:nvPr/>
        </p:nvSpPr>
        <p:spPr>
          <a:xfrm>
            <a:off x="444500" y="5929039"/>
            <a:ext cx="1716039" cy="182101"/>
          </a:xfrm>
          <a:prstGeom prst="rect">
            <a:avLst/>
          </a:prstGeom>
        </p:spPr>
        <p:txBody>
          <a:bodyPr vert="horz" wrap="square" lIns="0" tIns="12700" rIns="0" bIns="0" rtlCol="0">
            <a:spAutoFit/>
          </a:bodyPr>
          <a:lstStyle/>
          <a:p>
            <a:pPr marL="12700">
              <a:lnSpc>
                <a:spcPct val="100000"/>
              </a:lnSpc>
              <a:spcBef>
                <a:spcPts val="100"/>
              </a:spcBef>
            </a:pPr>
            <a:r>
              <a:rPr lang="en-CA" sz="1100" b="1" spc="105" dirty="0">
                <a:solidFill>
                  <a:srgbClr val="FFFFFF"/>
                </a:solidFill>
                <a:latin typeface="Calibri"/>
                <a:cs typeface="Calibri"/>
              </a:rPr>
              <a:t>MODULACION</a:t>
            </a:r>
          </a:p>
        </p:txBody>
      </p:sp>
      <p:sp>
        <p:nvSpPr>
          <p:cNvPr id="18" name="object 18"/>
          <p:cNvSpPr/>
          <p:nvPr/>
        </p:nvSpPr>
        <p:spPr>
          <a:xfrm>
            <a:off x="0" y="6967931"/>
            <a:ext cx="2641600" cy="485722"/>
          </a:xfrm>
          <a:custGeom>
            <a:avLst/>
            <a:gdLst/>
            <a:ahLst/>
            <a:cxnLst/>
            <a:rect l="l" t="t" r="r" b="b"/>
            <a:pathLst>
              <a:path w="2641600" h="548640">
                <a:moveTo>
                  <a:pt x="0" y="548640"/>
                </a:moveTo>
                <a:lnTo>
                  <a:pt x="2641600" y="548640"/>
                </a:lnTo>
                <a:lnTo>
                  <a:pt x="2641600" y="0"/>
                </a:lnTo>
                <a:lnTo>
                  <a:pt x="0" y="0"/>
                </a:lnTo>
                <a:lnTo>
                  <a:pt x="0" y="548640"/>
                </a:lnTo>
                <a:close/>
              </a:path>
            </a:pathLst>
          </a:custGeom>
          <a:solidFill>
            <a:srgbClr val="A3BADE"/>
          </a:solidFill>
        </p:spPr>
        <p:txBody>
          <a:bodyPr wrap="square" lIns="0" tIns="0" rIns="0" bIns="0" rtlCol="0"/>
          <a:lstStyle/>
          <a:p>
            <a:endParaRPr dirty="0"/>
          </a:p>
        </p:txBody>
      </p:sp>
      <p:sp>
        <p:nvSpPr>
          <p:cNvPr id="19" name="object 19"/>
          <p:cNvSpPr txBox="1"/>
          <p:nvPr/>
        </p:nvSpPr>
        <p:spPr>
          <a:xfrm>
            <a:off x="2209800" y="6867701"/>
            <a:ext cx="358140" cy="692497"/>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6</a:t>
            </a:r>
            <a:endParaRPr sz="4400" dirty="0">
              <a:latin typeface="Lucida Sans"/>
              <a:cs typeface="Lucida Sans"/>
            </a:endParaRPr>
          </a:p>
        </p:txBody>
      </p:sp>
      <p:sp>
        <p:nvSpPr>
          <p:cNvPr id="20" name="object 20"/>
          <p:cNvSpPr txBox="1"/>
          <p:nvPr/>
        </p:nvSpPr>
        <p:spPr>
          <a:xfrm>
            <a:off x="767813" y="7042183"/>
            <a:ext cx="1464489" cy="179536"/>
          </a:xfrm>
          <a:prstGeom prst="rect">
            <a:avLst/>
          </a:prstGeom>
        </p:spPr>
        <p:txBody>
          <a:bodyPr vert="horz" wrap="square" lIns="0" tIns="12700" rIns="0" bIns="0" rtlCol="0">
            <a:spAutoFit/>
          </a:bodyPr>
          <a:lstStyle/>
          <a:p>
            <a:pPr marR="5080">
              <a:lnSpc>
                <a:spcPts val="1310"/>
              </a:lnSpc>
              <a:spcBef>
                <a:spcPts val="100"/>
              </a:spcBef>
            </a:pPr>
            <a:r>
              <a:rPr lang="en-CA" sz="1100" b="1" spc="90" dirty="0">
                <a:solidFill>
                  <a:srgbClr val="FFFFFF"/>
                </a:solidFill>
                <a:latin typeface="Calibri"/>
                <a:cs typeface="Calibri"/>
              </a:rPr>
              <a:t>ACCION</a:t>
            </a:r>
            <a:r>
              <a:rPr lang="en-CA" sz="1100" spc="90" dirty="0">
                <a:solidFill>
                  <a:srgbClr val="FFFFFF"/>
                </a:solidFill>
                <a:latin typeface="Calibri"/>
                <a:cs typeface="Calibri"/>
              </a:rPr>
              <a:t> </a:t>
            </a:r>
            <a:endParaRPr sz="1100" dirty="0">
              <a:latin typeface="Calibri"/>
              <a:cs typeface="Calibri"/>
            </a:endParaRPr>
          </a:p>
        </p:txBody>
      </p:sp>
      <p:sp>
        <p:nvSpPr>
          <p:cNvPr id="21" name="object 21"/>
          <p:cNvSpPr txBox="1">
            <a:spLocks noGrp="1"/>
          </p:cNvSpPr>
          <p:nvPr>
            <p:ph type="title"/>
          </p:nvPr>
        </p:nvSpPr>
        <p:spPr>
          <a:xfrm>
            <a:off x="3111500" y="2010359"/>
            <a:ext cx="2494280" cy="337820"/>
          </a:xfrm>
          <a:prstGeom prst="rect">
            <a:avLst/>
          </a:prstGeom>
        </p:spPr>
        <p:txBody>
          <a:bodyPr vert="horz" wrap="square" lIns="0" tIns="12700" rIns="0" bIns="0" rtlCol="0">
            <a:spAutoFit/>
          </a:bodyPr>
          <a:lstStyle/>
          <a:p>
            <a:pPr marL="25400">
              <a:lnSpc>
                <a:spcPct val="100000"/>
              </a:lnSpc>
              <a:spcBef>
                <a:spcPts val="100"/>
              </a:spcBef>
            </a:pPr>
            <a:r>
              <a:rPr lang="en-CA" sz="2050" spc="5" dirty="0">
                <a:solidFill>
                  <a:srgbClr val="0476B9"/>
                </a:solidFill>
              </a:rPr>
              <a:t>CIMALTEC</a:t>
            </a:r>
            <a:r>
              <a:rPr sz="1125" b="1" spc="367" baseline="70370" dirty="0">
                <a:solidFill>
                  <a:srgbClr val="0476B9"/>
                </a:solidFill>
                <a:latin typeface="Calibri"/>
                <a:cs typeface="Calibri"/>
              </a:rPr>
              <a:t>®</a:t>
            </a:r>
            <a:endParaRPr sz="1125" baseline="70370" dirty="0">
              <a:latin typeface="Calibri"/>
              <a:cs typeface="Calibri"/>
            </a:endParaRPr>
          </a:p>
        </p:txBody>
      </p:sp>
      <p:sp>
        <p:nvSpPr>
          <p:cNvPr id="22" name="object 22"/>
          <p:cNvSpPr txBox="1"/>
          <p:nvPr/>
        </p:nvSpPr>
        <p:spPr>
          <a:xfrm>
            <a:off x="3111500" y="2369261"/>
            <a:ext cx="3804920" cy="1846980"/>
          </a:xfrm>
          <a:prstGeom prst="rect">
            <a:avLst/>
          </a:prstGeom>
        </p:spPr>
        <p:txBody>
          <a:bodyPr vert="horz" wrap="square" lIns="0" tIns="12700" rIns="0" bIns="0" rtlCol="0">
            <a:spAutoFit/>
          </a:bodyPr>
          <a:lstStyle/>
          <a:p>
            <a:pPr algn="just"/>
            <a:r>
              <a:rPr lang="es-ES" sz="1050" dirty="0">
                <a:solidFill>
                  <a:schemeClr val="tx1">
                    <a:lumMod val="50000"/>
                    <a:lumOff val="50000"/>
                  </a:schemeClr>
                </a:solidFill>
              </a:rPr>
              <a:t>Nuestra división ACC de condensadores refrigerados por aire, liderada por </a:t>
            </a:r>
            <a:r>
              <a:rPr lang="en-CA" sz="1050" b="1" dirty="0">
                <a:solidFill>
                  <a:schemeClr val="accent3">
                    <a:lumMod val="75000"/>
                  </a:schemeClr>
                </a:solidFill>
              </a:rPr>
              <a:t>BEM,</a:t>
            </a:r>
            <a:r>
              <a:rPr lang="en-CA" sz="1050" dirty="0">
                <a:solidFill>
                  <a:schemeClr val="accent3">
                    <a:lumMod val="75000"/>
                  </a:schemeClr>
                </a:solidFill>
              </a:rPr>
              <a:t> </a:t>
            </a:r>
            <a:r>
              <a:rPr lang="es-ES" sz="1050" dirty="0">
                <a:solidFill>
                  <a:schemeClr val="accent3">
                    <a:lumMod val="75000"/>
                  </a:schemeClr>
                </a:solidFill>
              </a:rPr>
              <a:t> </a:t>
            </a:r>
            <a:r>
              <a:rPr lang="es-ES" sz="1050" dirty="0">
                <a:solidFill>
                  <a:schemeClr val="tx1">
                    <a:lumMod val="50000"/>
                    <a:lumOff val="50000"/>
                  </a:schemeClr>
                </a:solidFill>
              </a:rPr>
              <a:t>está respaldada por nuestra experiencia de más de 60 años en la fabricación de equipos de  transferencia de calor  especializados en la industria de la energía. La División se especializa en Condensadores de Superficie y Condensadores de Aire sin consumo de agua como diseño y suministro de los tipos  ACC y ACHE para el sector  energético. </a:t>
            </a:r>
            <a:r>
              <a:rPr lang="en-CA" sz="1050" b="1" dirty="0">
                <a:solidFill>
                  <a:schemeClr val="tx2">
                    <a:lumMod val="60000"/>
                    <a:lumOff val="40000"/>
                  </a:schemeClr>
                </a:solidFill>
              </a:rPr>
              <a:t>CIMALTEC</a:t>
            </a:r>
            <a:r>
              <a:rPr lang="en-CA" sz="1050" dirty="0">
                <a:solidFill>
                  <a:schemeClr val="tx1">
                    <a:lumMod val="50000"/>
                    <a:lumOff val="50000"/>
                  </a:schemeClr>
                </a:solidFill>
              </a:rPr>
              <a:t> .</a:t>
            </a:r>
            <a:r>
              <a:rPr lang="es-ES" sz="1050" dirty="0">
                <a:solidFill>
                  <a:schemeClr val="tx1">
                    <a:lumMod val="50000"/>
                    <a:lumOff val="50000"/>
                  </a:schemeClr>
                </a:solidFill>
              </a:rPr>
              <a:t> tiene miles de MW de referencias operativas y experiencia y es considerado un proveedor confiable de condensadores de superficie  ACC y WCC para el sector eléctrico mexicano incluida la CFE.</a:t>
            </a:r>
            <a:endParaRPr lang="en-CA" sz="1050" dirty="0">
              <a:solidFill>
                <a:schemeClr val="tx1">
                  <a:lumMod val="50000"/>
                  <a:lumOff val="50000"/>
                </a:schemeClr>
              </a:solidFill>
            </a:endParaRPr>
          </a:p>
          <a:p>
            <a:pPr marL="25400" marR="17780" algn="just">
              <a:lnSpc>
                <a:spcPct val="119200"/>
              </a:lnSpc>
              <a:spcBef>
                <a:spcPts val="100"/>
              </a:spcBef>
            </a:pPr>
            <a:endParaRPr lang="es-MX" sz="1200" dirty="0">
              <a:solidFill>
                <a:schemeClr val="tx1">
                  <a:lumMod val="65000"/>
                  <a:lumOff val="35000"/>
                </a:schemeClr>
              </a:solidFill>
              <a:latin typeface="Calibri"/>
              <a:cs typeface="Calibri"/>
            </a:endParaRPr>
          </a:p>
        </p:txBody>
      </p:sp>
      <p:sp>
        <p:nvSpPr>
          <p:cNvPr id="23" name="object 23"/>
          <p:cNvSpPr txBox="1"/>
          <p:nvPr/>
        </p:nvSpPr>
        <p:spPr>
          <a:xfrm>
            <a:off x="3120834" y="4246056"/>
            <a:ext cx="3871595" cy="5066708"/>
          </a:xfrm>
          <a:prstGeom prst="rect">
            <a:avLst/>
          </a:prstGeom>
        </p:spPr>
        <p:txBody>
          <a:bodyPr vert="horz" wrap="square" lIns="0" tIns="167640" rIns="0" bIns="0" rtlCol="0">
            <a:spAutoFit/>
          </a:bodyPr>
          <a:lstStyle/>
          <a:p>
            <a:pPr marL="12700">
              <a:lnSpc>
                <a:spcPct val="100000"/>
              </a:lnSpc>
              <a:spcBef>
                <a:spcPts val="1320"/>
              </a:spcBef>
            </a:pPr>
            <a:r>
              <a:rPr lang="en-CA" sz="2050" b="1" spc="-5" dirty="0">
                <a:solidFill>
                  <a:srgbClr val="0476B9"/>
                </a:solidFill>
                <a:latin typeface="Lucida Sans"/>
                <a:cs typeface="Lucida Sans"/>
              </a:rPr>
              <a:t>SOBRE CIMALTEC:</a:t>
            </a:r>
            <a:endParaRPr sz="2050" dirty="0">
              <a:latin typeface="Lucida Sans"/>
              <a:cs typeface="Lucida Sans"/>
            </a:endParaRPr>
          </a:p>
          <a:p>
            <a:pPr marL="12700" marR="5080" algn="just">
              <a:lnSpc>
                <a:spcPct val="119200"/>
              </a:lnSpc>
              <a:spcBef>
                <a:spcPts val="365"/>
              </a:spcBef>
            </a:pPr>
            <a:r>
              <a:rPr lang="en-CA" sz="1050" b="1" dirty="0">
                <a:solidFill>
                  <a:schemeClr val="accent3">
                    <a:lumMod val="75000"/>
                  </a:schemeClr>
                </a:solidFill>
              </a:rPr>
              <a:t>BEM</a:t>
            </a:r>
            <a:r>
              <a:rPr lang="en-CA" sz="1050" b="1" dirty="0">
                <a:solidFill>
                  <a:schemeClr val="bg1">
                    <a:lumMod val="50000"/>
                  </a:schemeClr>
                </a:solidFill>
              </a:rPr>
              <a:t>,</a:t>
            </a:r>
            <a:r>
              <a:rPr lang="en-CA" sz="1050" dirty="0">
                <a:solidFill>
                  <a:schemeClr val="bg1">
                    <a:lumMod val="50000"/>
                  </a:schemeClr>
                </a:solidFill>
              </a:rPr>
              <a:t> </a:t>
            </a:r>
            <a:r>
              <a:rPr lang="es-ES" sz="1050" dirty="0">
                <a:solidFill>
                  <a:schemeClr val="bg1">
                    <a:lumMod val="50000"/>
                  </a:schemeClr>
                </a:solidFill>
              </a:rPr>
              <a:t>Las  instalaciones de </a:t>
            </a:r>
            <a:r>
              <a:rPr lang="en-CA" sz="1050" b="1" dirty="0">
                <a:solidFill>
                  <a:schemeClr val="tx2">
                    <a:lumMod val="60000"/>
                    <a:lumOff val="40000"/>
                  </a:schemeClr>
                </a:solidFill>
              </a:rPr>
              <a:t>CIMALTEC</a:t>
            </a:r>
            <a:r>
              <a:rPr lang="es-ES" sz="1050" dirty="0">
                <a:solidFill>
                  <a:schemeClr val="bg1">
                    <a:lumMod val="50000"/>
                  </a:schemeClr>
                </a:solidFill>
              </a:rPr>
              <a:t> nacieron en la Ciudad de México  en 1958 dedicada a la fabricación  de partes para trenes ligeros, posteriormente en la década de los 80 se abre una división para la fabricación de calderas, enfriadores, pre-calentadores y calentadores industriales para el petróleo, gas y energía. Sector Eléctrico también en la Ciudad de México. A principios de los 90 se crea la División de Obras de Campo para el desarrollo de proyectos llave en mano en plantas de energía e instalaciones de refinación de petróleo y ofrecer garantía total, a finales de los 90 se instala una planta de manufactura en la ciudad de Querétaro México, con el fin de fabricar y alimentar nuestras necesidades de  espacio y el aumento de productos de manufactura de intercambiadores de calor   en el país, a mediados de 2005 abrió su taller de manufactura en Columbia Británica, Canadá, para atender el mercado norteamericano y exportar productos de ingeniería complejos, como condensadores de superficie y sistemas de condensado  para  turbinas de vapor y demás aplicaciones para condensadores. 10 años después y aprovechando la infraestructura desarrollada a lo largo de los años, se inicia la fabricación de estructuras metálicas para industria pesada de altura superior a 20 metros, ahora gestionados por división la división </a:t>
            </a:r>
            <a:r>
              <a:rPr lang="es-ES" sz="1050" b="1" dirty="0">
                <a:solidFill>
                  <a:schemeClr val="accent3">
                    <a:lumMod val="75000"/>
                  </a:schemeClr>
                </a:solidFill>
              </a:rPr>
              <a:t>BEM</a:t>
            </a:r>
            <a:r>
              <a:rPr lang="es-ES" sz="1050" dirty="0">
                <a:solidFill>
                  <a:schemeClr val="bg1">
                    <a:lumMod val="50000"/>
                  </a:schemeClr>
                </a:solidFill>
              </a:rPr>
              <a:t>.</a:t>
            </a:r>
          </a:p>
          <a:p>
            <a:pPr marL="12700" marR="5080" algn="just">
              <a:lnSpc>
                <a:spcPct val="119200"/>
              </a:lnSpc>
              <a:spcBef>
                <a:spcPts val="365"/>
              </a:spcBef>
            </a:pPr>
            <a:endParaRPr lang="en-CA" sz="1100" dirty="0"/>
          </a:p>
          <a:p>
            <a:pPr marL="12700" marR="5080" algn="just">
              <a:lnSpc>
                <a:spcPct val="119200"/>
              </a:lnSpc>
              <a:spcBef>
                <a:spcPts val="365"/>
              </a:spcBef>
            </a:pPr>
            <a:endParaRPr lang="es-MX" sz="1100" dirty="0">
              <a:solidFill>
                <a:schemeClr val="tx1">
                  <a:lumMod val="75000"/>
                  <a:lumOff val="25000"/>
                </a:schemeClr>
              </a:solidFill>
              <a:latin typeface="Calibri"/>
              <a:cs typeface="Calibri"/>
            </a:endParaRPr>
          </a:p>
        </p:txBody>
      </p:sp>
      <p:sp>
        <p:nvSpPr>
          <p:cNvPr id="24" name="object 24"/>
          <p:cNvSpPr/>
          <p:nvPr/>
        </p:nvSpPr>
        <p:spPr>
          <a:xfrm>
            <a:off x="0" y="27555"/>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25" name="object 25"/>
          <p:cNvSpPr/>
          <p:nvPr/>
        </p:nvSpPr>
        <p:spPr>
          <a:xfrm>
            <a:off x="0" y="8074862"/>
            <a:ext cx="2641600" cy="548640"/>
          </a:xfrm>
          <a:custGeom>
            <a:avLst/>
            <a:gdLst/>
            <a:ahLst/>
            <a:cxnLst/>
            <a:rect l="l" t="t" r="r" b="b"/>
            <a:pathLst>
              <a:path w="2641600" h="548640">
                <a:moveTo>
                  <a:pt x="0" y="548639"/>
                </a:moveTo>
                <a:lnTo>
                  <a:pt x="2641600" y="548639"/>
                </a:lnTo>
                <a:lnTo>
                  <a:pt x="2641600" y="0"/>
                </a:lnTo>
                <a:lnTo>
                  <a:pt x="0" y="0"/>
                </a:lnTo>
                <a:lnTo>
                  <a:pt x="0" y="548639"/>
                </a:lnTo>
                <a:close/>
              </a:path>
            </a:pathLst>
          </a:custGeom>
          <a:solidFill>
            <a:srgbClr val="BECDE8"/>
          </a:solidFill>
        </p:spPr>
        <p:txBody>
          <a:bodyPr wrap="square" lIns="0" tIns="0" rIns="0" bIns="0" rtlCol="0"/>
          <a:lstStyle/>
          <a:p>
            <a:endParaRPr dirty="0"/>
          </a:p>
        </p:txBody>
      </p:sp>
      <p:sp>
        <p:nvSpPr>
          <p:cNvPr id="26" name="object 26"/>
          <p:cNvSpPr txBox="1"/>
          <p:nvPr/>
        </p:nvSpPr>
        <p:spPr>
          <a:xfrm>
            <a:off x="1944850" y="7974629"/>
            <a:ext cx="610235" cy="699135"/>
          </a:xfrm>
          <a:prstGeom prst="rect">
            <a:avLst/>
          </a:prstGeom>
        </p:spPr>
        <p:txBody>
          <a:bodyPr vert="horz" wrap="square" lIns="0" tIns="15240" rIns="0" bIns="0" rtlCol="0">
            <a:spAutoFit/>
          </a:bodyPr>
          <a:lstStyle/>
          <a:p>
            <a:pPr marL="12700">
              <a:lnSpc>
                <a:spcPct val="100000"/>
              </a:lnSpc>
              <a:spcBef>
                <a:spcPts val="120"/>
              </a:spcBef>
            </a:pPr>
            <a:r>
              <a:rPr sz="4400" b="1" spc="-730" dirty="0">
                <a:solidFill>
                  <a:srgbClr val="FFFFFF"/>
                </a:solidFill>
                <a:latin typeface="Lucida Sans"/>
                <a:cs typeface="Lucida Sans"/>
              </a:rPr>
              <a:t>10</a:t>
            </a:r>
            <a:endParaRPr sz="4400" dirty="0">
              <a:latin typeface="Lucida Sans"/>
              <a:cs typeface="Lucida Sans"/>
            </a:endParaRPr>
          </a:p>
        </p:txBody>
      </p:sp>
      <p:sp>
        <p:nvSpPr>
          <p:cNvPr id="27" name="object 27"/>
          <p:cNvSpPr txBox="1"/>
          <p:nvPr/>
        </p:nvSpPr>
        <p:spPr>
          <a:xfrm>
            <a:off x="826726" y="8302457"/>
            <a:ext cx="1074117" cy="728405"/>
          </a:xfrm>
          <a:prstGeom prst="rect">
            <a:avLst/>
          </a:prstGeom>
        </p:spPr>
        <p:txBody>
          <a:bodyPr vert="horz" wrap="square" lIns="0" tIns="12700" rIns="0" bIns="0" rtlCol="0">
            <a:spAutoFit/>
          </a:bodyPr>
          <a:lstStyle/>
          <a:p>
            <a:pPr marL="12700">
              <a:lnSpc>
                <a:spcPct val="100000"/>
              </a:lnSpc>
              <a:spcBef>
                <a:spcPts val="100"/>
              </a:spcBef>
            </a:pPr>
            <a:r>
              <a:rPr lang="en-CA" sz="1100" b="1" spc="95" dirty="0">
                <a:solidFill>
                  <a:srgbClr val="FFFFFF"/>
                </a:solidFill>
                <a:latin typeface="Calibri"/>
                <a:cs typeface="Calibri"/>
              </a:rPr>
              <a:t>REFERENCIAS</a:t>
            </a:r>
          </a:p>
          <a:p>
            <a:pPr marL="12700">
              <a:lnSpc>
                <a:spcPct val="100000"/>
              </a:lnSpc>
              <a:spcBef>
                <a:spcPts val="100"/>
              </a:spcBef>
            </a:pPr>
            <a:r>
              <a:rPr lang="en-CA" sz="1100" b="1" spc="95" dirty="0">
                <a:solidFill>
                  <a:srgbClr val="FFFFFF"/>
                </a:solidFill>
                <a:latin typeface="Calibri"/>
                <a:cs typeface="Calibri"/>
              </a:rPr>
              <a:t>      CONTROL C</a:t>
            </a:r>
          </a:p>
          <a:p>
            <a:pPr marL="12700">
              <a:lnSpc>
                <a:spcPct val="100000"/>
              </a:lnSpc>
              <a:spcBef>
                <a:spcPts val="100"/>
              </a:spcBef>
            </a:pPr>
            <a:endParaRPr lang="en-CA" sz="1100" spc="95" dirty="0">
              <a:solidFill>
                <a:srgbClr val="FFFFFF"/>
              </a:solidFill>
              <a:latin typeface="Calibri"/>
              <a:cs typeface="Calibri"/>
            </a:endParaRPr>
          </a:p>
          <a:p>
            <a:pPr marL="12700">
              <a:lnSpc>
                <a:spcPct val="100000"/>
              </a:lnSpc>
              <a:spcBef>
                <a:spcPts val="100"/>
              </a:spcBef>
            </a:pPr>
            <a:endParaRPr sz="1100" dirty="0">
              <a:latin typeface="Calibri"/>
              <a:cs typeface="Calibri"/>
            </a:endParaRPr>
          </a:p>
        </p:txBody>
      </p:sp>
      <p:sp>
        <p:nvSpPr>
          <p:cNvPr id="28" name="object 28"/>
          <p:cNvSpPr txBox="1"/>
          <p:nvPr/>
        </p:nvSpPr>
        <p:spPr>
          <a:xfrm>
            <a:off x="212150" y="2059305"/>
            <a:ext cx="2451100" cy="274434"/>
          </a:xfrm>
          <a:prstGeom prst="rect">
            <a:avLst/>
          </a:prstGeom>
        </p:spPr>
        <p:txBody>
          <a:bodyPr vert="horz" wrap="square" lIns="0" tIns="12700" rIns="0" bIns="0" rtlCol="0">
            <a:spAutoFit/>
          </a:bodyPr>
          <a:lstStyle/>
          <a:p>
            <a:pPr marL="12700">
              <a:lnSpc>
                <a:spcPct val="100000"/>
              </a:lnSpc>
              <a:spcBef>
                <a:spcPts val="100"/>
              </a:spcBef>
            </a:pPr>
            <a:r>
              <a:rPr lang="en-CA" sz="1700" b="1" spc="-20" dirty="0">
                <a:solidFill>
                  <a:srgbClr val="A3BADE"/>
                </a:solidFill>
                <a:latin typeface="Lucida Sans"/>
                <a:cs typeface="Lucida Sans"/>
              </a:rPr>
              <a:t>CONTENIDO </a:t>
            </a:r>
            <a:endParaRPr sz="1700" dirty="0">
              <a:latin typeface="Lucida Sans"/>
              <a:cs typeface="Lucida Sans"/>
            </a:endParaRPr>
          </a:p>
        </p:txBody>
      </p:sp>
      <p:sp>
        <p:nvSpPr>
          <p:cNvPr id="29" name="object 29"/>
          <p:cNvSpPr/>
          <p:nvPr/>
        </p:nvSpPr>
        <p:spPr>
          <a:xfrm>
            <a:off x="0" y="681024"/>
            <a:ext cx="7772400" cy="307340"/>
          </a:xfrm>
          <a:custGeom>
            <a:avLst/>
            <a:gdLst/>
            <a:ahLst/>
            <a:cxnLst/>
            <a:rect l="l" t="t" r="r" b="b"/>
            <a:pathLst>
              <a:path w="7772400" h="307340">
                <a:moveTo>
                  <a:pt x="0" y="307073"/>
                </a:moveTo>
                <a:lnTo>
                  <a:pt x="7772400" y="307073"/>
                </a:lnTo>
                <a:lnTo>
                  <a:pt x="7772400" y="0"/>
                </a:lnTo>
                <a:lnTo>
                  <a:pt x="0" y="0"/>
                </a:lnTo>
                <a:lnTo>
                  <a:pt x="0" y="307073"/>
                </a:lnTo>
                <a:close/>
              </a:path>
            </a:pathLst>
          </a:custGeom>
          <a:solidFill>
            <a:srgbClr val="04619A"/>
          </a:solidFill>
        </p:spPr>
        <p:txBody>
          <a:bodyPr wrap="square" lIns="0" tIns="0" rIns="0" bIns="0" rtlCol="0"/>
          <a:lstStyle/>
          <a:p>
            <a:endParaRPr dirty="0"/>
          </a:p>
        </p:txBody>
      </p:sp>
      <p:pic>
        <p:nvPicPr>
          <p:cNvPr id="32" name="Picture 31" descr="Logo, company name&#10;&#10;Description automatically generated">
            <a:extLst>
              <a:ext uri="{FF2B5EF4-FFF2-40B4-BE49-F238E27FC236}">
                <a16:creationId xmlns:a16="http://schemas.microsoft.com/office/drawing/2014/main" id="{7DF92DD6-CD83-6B4E-B57D-96B060BEAB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508" y="513036"/>
            <a:ext cx="1301750" cy="994250"/>
          </a:xfrm>
          <a:prstGeom prst="rect">
            <a:avLst/>
          </a:prstGeom>
        </p:spPr>
      </p:pic>
      <p:pic>
        <p:nvPicPr>
          <p:cNvPr id="38" name="Picture 37" descr="Text&#10;&#10;Description automatically generated with medium confidence">
            <a:extLst>
              <a:ext uri="{FF2B5EF4-FFF2-40B4-BE49-F238E27FC236}">
                <a16:creationId xmlns:a16="http://schemas.microsoft.com/office/drawing/2014/main" id="{B7132888-8562-E742-8E64-F1BE9CF866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8640" y="503673"/>
            <a:ext cx="2687977" cy="824853"/>
          </a:xfrm>
          <a:prstGeom prst="rect">
            <a:avLst/>
          </a:prstGeom>
        </p:spPr>
      </p:pic>
      <p:pic>
        <p:nvPicPr>
          <p:cNvPr id="34" name="Picture 33" descr="Logo, company name&#10;&#10;Description automatically generated">
            <a:extLst>
              <a:ext uri="{FF2B5EF4-FFF2-40B4-BE49-F238E27FC236}">
                <a16:creationId xmlns:a16="http://schemas.microsoft.com/office/drawing/2014/main" id="{E5CB0DF3-BB53-9A48-AAC2-BA98E6B28D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09915" y="9084183"/>
            <a:ext cx="2716050" cy="753794"/>
          </a:xfrm>
          <a:prstGeom prst="rect">
            <a:avLst/>
          </a:prstGeom>
        </p:spPr>
      </p:pic>
      <p:pic>
        <p:nvPicPr>
          <p:cNvPr id="35" name="Picture 34" descr="Logo&#10;&#10;Description automatically generated">
            <a:extLst>
              <a:ext uri="{FF2B5EF4-FFF2-40B4-BE49-F238E27FC236}">
                <a16:creationId xmlns:a16="http://schemas.microsoft.com/office/drawing/2014/main" id="{B243CBD7-7C90-7142-BC4A-63650DB6CB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3746" y="104889"/>
            <a:ext cx="488876" cy="471946"/>
          </a:xfrm>
          <a:prstGeom prst="rect">
            <a:avLst/>
          </a:prstGeom>
        </p:spPr>
      </p:pic>
      <p:pic>
        <p:nvPicPr>
          <p:cNvPr id="33" name="Picture 32" descr="A picture containing monitor, computer, indoor, screen&#10;&#10;Description automatically generated">
            <a:extLst>
              <a:ext uri="{FF2B5EF4-FFF2-40B4-BE49-F238E27FC236}">
                <a16:creationId xmlns:a16="http://schemas.microsoft.com/office/drawing/2014/main" id="{802BA749-CAF7-A246-AFC1-40925A789A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00499" y="8690904"/>
            <a:ext cx="3046117" cy="8638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3</a:t>
            </a:r>
            <a:endParaRPr sz="1300" dirty="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6174652" y="336504"/>
            <a:ext cx="931837" cy="99612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762506" y="2309369"/>
            <a:ext cx="6233160" cy="6214110"/>
          </a:xfrm>
          <a:custGeom>
            <a:avLst/>
            <a:gdLst/>
            <a:ahLst/>
            <a:cxnLst/>
            <a:rect l="l" t="t" r="r" b="b"/>
            <a:pathLst>
              <a:path w="6233159" h="6214109">
                <a:moveTo>
                  <a:pt x="6233083" y="6213856"/>
                </a:moveTo>
                <a:lnTo>
                  <a:pt x="6233083" y="0"/>
                </a:lnTo>
                <a:lnTo>
                  <a:pt x="0" y="0"/>
                </a:lnTo>
                <a:lnTo>
                  <a:pt x="0" y="6213856"/>
                </a:lnTo>
                <a:lnTo>
                  <a:pt x="6233083" y="6213856"/>
                </a:lnTo>
                <a:close/>
              </a:path>
            </a:pathLst>
          </a:custGeom>
          <a:solidFill>
            <a:srgbClr val="0476B9"/>
          </a:solidFill>
        </p:spPr>
        <p:txBody>
          <a:bodyPr wrap="square" lIns="0" tIns="0" rIns="0" bIns="0" rtlCol="0"/>
          <a:lstStyle/>
          <a:p>
            <a:endParaRPr dirty="0"/>
          </a:p>
        </p:txBody>
      </p:sp>
      <p:sp>
        <p:nvSpPr>
          <p:cNvPr id="8" name="object 8"/>
          <p:cNvSpPr/>
          <p:nvPr/>
        </p:nvSpPr>
        <p:spPr>
          <a:xfrm>
            <a:off x="884934"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9" name="object 9"/>
          <p:cNvSpPr/>
          <p:nvPr/>
        </p:nvSpPr>
        <p:spPr>
          <a:xfrm>
            <a:off x="2993054" y="5809646"/>
            <a:ext cx="1801546" cy="247823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object 10"/>
          <p:cNvSpPr/>
          <p:nvPr/>
        </p:nvSpPr>
        <p:spPr>
          <a:xfrm>
            <a:off x="2922861"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2" name="object 12"/>
          <p:cNvSpPr/>
          <p:nvPr/>
        </p:nvSpPr>
        <p:spPr>
          <a:xfrm>
            <a:off x="4960787"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4" name="object 14"/>
          <p:cNvSpPr/>
          <p:nvPr/>
        </p:nvSpPr>
        <p:spPr>
          <a:xfrm>
            <a:off x="884934"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5" name="object 15"/>
          <p:cNvSpPr txBox="1"/>
          <p:nvPr/>
        </p:nvSpPr>
        <p:spPr>
          <a:xfrm>
            <a:off x="961128" y="2385555"/>
            <a:ext cx="1810385"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BIOMASS (WASTE –POWER)</a:t>
            </a:r>
            <a:endParaRPr sz="1000" dirty="0">
              <a:latin typeface="Lucida Sans"/>
              <a:cs typeface="Lucida Sans"/>
            </a:endParaRPr>
          </a:p>
        </p:txBody>
      </p:sp>
      <p:sp>
        <p:nvSpPr>
          <p:cNvPr id="17" name="object 17"/>
          <p:cNvSpPr/>
          <p:nvPr/>
        </p:nvSpPr>
        <p:spPr>
          <a:xfrm>
            <a:off x="2922861"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8" name="object 18"/>
          <p:cNvSpPr txBox="1"/>
          <p:nvPr/>
        </p:nvSpPr>
        <p:spPr>
          <a:xfrm>
            <a:off x="3240412" y="2385555"/>
            <a:ext cx="1306830" cy="166712"/>
          </a:xfrm>
          <a:prstGeom prst="rect">
            <a:avLst/>
          </a:prstGeom>
        </p:spPr>
        <p:txBody>
          <a:bodyPr vert="horz" wrap="square" lIns="0" tIns="12700" rIns="0" bIns="0" rtlCol="0">
            <a:spAutoFit/>
          </a:bodyPr>
          <a:lstStyle/>
          <a:p>
            <a:pPr>
              <a:lnSpc>
                <a:spcPct val="100000"/>
              </a:lnSpc>
              <a:spcBef>
                <a:spcPts val="100"/>
              </a:spcBef>
            </a:pPr>
            <a:r>
              <a:rPr lang="en-CA" sz="1000" b="1" spc="-35" dirty="0">
                <a:solidFill>
                  <a:srgbClr val="FFFFFF"/>
                </a:solidFill>
                <a:latin typeface="Lucida Sans"/>
                <a:cs typeface="Lucida Sans"/>
              </a:rPr>
              <a:t>         SOLAR TOWER</a:t>
            </a:r>
            <a:endParaRPr sz="1000" dirty="0">
              <a:latin typeface="Lucida Sans"/>
              <a:cs typeface="Lucida Sans"/>
            </a:endParaRPr>
          </a:p>
        </p:txBody>
      </p:sp>
      <p:sp>
        <p:nvSpPr>
          <p:cNvPr id="19" name="object 19"/>
          <p:cNvSpPr/>
          <p:nvPr/>
        </p:nvSpPr>
        <p:spPr>
          <a:xfrm>
            <a:off x="961128" y="5809646"/>
            <a:ext cx="1810385" cy="247823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 name="object 20"/>
          <p:cNvSpPr/>
          <p:nvPr/>
        </p:nvSpPr>
        <p:spPr>
          <a:xfrm>
            <a:off x="4960787"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21" name="object 21"/>
          <p:cNvSpPr txBox="1"/>
          <p:nvPr/>
        </p:nvSpPr>
        <p:spPr>
          <a:xfrm>
            <a:off x="5357439" y="2385555"/>
            <a:ext cx="1137285"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GEOTHERMAL</a:t>
            </a:r>
            <a:endParaRPr sz="1000" dirty="0">
              <a:latin typeface="Lucida Sans"/>
              <a:cs typeface="Lucida Sans"/>
            </a:endParaRPr>
          </a:p>
        </p:txBody>
      </p:sp>
      <p:sp>
        <p:nvSpPr>
          <p:cNvPr id="22" name="object 22"/>
          <p:cNvSpPr txBox="1"/>
          <p:nvPr/>
        </p:nvSpPr>
        <p:spPr>
          <a:xfrm>
            <a:off x="1073901" y="5481597"/>
            <a:ext cx="1697612"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 OIL AND GAS</a:t>
            </a:r>
            <a:endParaRPr sz="1000" dirty="0">
              <a:latin typeface="Lucida Sans"/>
              <a:cs typeface="Lucida Sans"/>
            </a:endParaRPr>
          </a:p>
        </p:txBody>
      </p:sp>
      <p:sp>
        <p:nvSpPr>
          <p:cNvPr id="23" name="object 23"/>
          <p:cNvSpPr txBox="1"/>
          <p:nvPr/>
        </p:nvSpPr>
        <p:spPr>
          <a:xfrm>
            <a:off x="3398231" y="5475247"/>
            <a:ext cx="998219" cy="166712"/>
          </a:xfrm>
          <a:prstGeom prst="rect">
            <a:avLst/>
          </a:prstGeom>
        </p:spPr>
        <p:txBody>
          <a:bodyPr vert="horz" wrap="square" lIns="0" tIns="12700" rIns="0" bIns="0" rtlCol="0">
            <a:spAutoFit/>
          </a:bodyPr>
          <a:lstStyle/>
          <a:p>
            <a:pPr>
              <a:lnSpc>
                <a:spcPct val="100000"/>
              </a:lnSpc>
              <a:spcBef>
                <a:spcPts val="100"/>
              </a:spcBef>
            </a:pPr>
            <a:r>
              <a:rPr lang="en-CA" sz="1000" b="1" spc="15" dirty="0">
                <a:solidFill>
                  <a:srgbClr val="FFFFFF"/>
                </a:solidFill>
                <a:latin typeface="Lucida Sans"/>
                <a:cs typeface="Lucida Sans"/>
              </a:rPr>
              <a:t>     COAL-OIL</a:t>
            </a:r>
            <a:endParaRPr sz="1000" dirty="0">
              <a:latin typeface="Lucida Sans"/>
              <a:cs typeface="Lucida Sans"/>
            </a:endParaRPr>
          </a:p>
        </p:txBody>
      </p:sp>
      <p:sp>
        <p:nvSpPr>
          <p:cNvPr id="24" name="object 24"/>
          <p:cNvSpPr txBox="1"/>
          <p:nvPr/>
        </p:nvSpPr>
        <p:spPr>
          <a:xfrm>
            <a:off x="5457640" y="5475247"/>
            <a:ext cx="936625" cy="166712"/>
          </a:xfrm>
          <a:prstGeom prst="rect">
            <a:avLst/>
          </a:prstGeom>
        </p:spPr>
        <p:txBody>
          <a:bodyPr vert="horz" wrap="square" lIns="0" tIns="12700" rIns="0" bIns="0" rtlCol="0">
            <a:spAutoFit/>
          </a:bodyPr>
          <a:lstStyle/>
          <a:p>
            <a:pPr>
              <a:lnSpc>
                <a:spcPct val="100000"/>
              </a:lnSpc>
              <a:spcBef>
                <a:spcPts val="100"/>
              </a:spcBef>
            </a:pPr>
            <a:r>
              <a:rPr lang="en-CA" sz="1000" b="1" spc="10" dirty="0">
                <a:solidFill>
                  <a:srgbClr val="FFFFFF"/>
                </a:solidFill>
                <a:latin typeface="Lucida Sans"/>
                <a:cs typeface="Lucida Sans"/>
              </a:rPr>
              <a:t>     C. CYCLE </a:t>
            </a:r>
            <a:endParaRPr sz="1000" dirty="0">
              <a:latin typeface="Lucida Sans"/>
              <a:cs typeface="Lucida Sans"/>
            </a:endParaRPr>
          </a:p>
        </p:txBody>
      </p:sp>
      <p:sp>
        <p:nvSpPr>
          <p:cNvPr id="25" name="object 2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26" name="object 26"/>
          <p:cNvSpPr/>
          <p:nvPr/>
        </p:nvSpPr>
        <p:spPr>
          <a:xfrm>
            <a:off x="0" y="681024"/>
            <a:ext cx="7772400" cy="307340"/>
          </a:xfrm>
          <a:custGeom>
            <a:avLst/>
            <a:gdLst/>
            <a:ahLst/>
            <a:cxnLst/>
            <a:rect l="l" t="t" r="r" b="b"/>
            <a:pathLst>
              <a:path w="7772400" h="307340">
                <a:moveTo>
                  <a:pt x="0" y="307073"/>
                </a:moveTo>
                <a:lnTo>
                  <a:pt x="7772400" y="307073"/>
                </a:lnTo>
                <a:lnTo>
                  <a:pt x="7772400" y="0"/>
                </a:lnTo>
                <a:lnTo>
                  <a:pt x="0" y="0"/>
                </a:lnTo>
                <a:lnTo>
                  <a:pt x="0" y="307073"/>
                </a:lnTo>
                <a:close/>
              </a:path>
            </a:pathLst>
          </a:custGeom>
          <a:solidFill>
            <a:srgbClr val="04619A"/>
          </a:solidFill>
        </p:spPr>
        <p:txBody>
          <a:bodyPr wrap="square" lIns="0" tIns="0" rIns="0" bIns="0" rtlCol="0"/>
          <a:lstStyle/>
          <a:p>
            <a:endParaRPr dirty="0"/>
          </a:p>
        </p:txBody>
      </p:sp>
      <p:sp>
        <p:nvSpPr>
          <p:cNvPr id="28" name="object 28"/>
          <p:cNvSpPr txBox="1">
            <a:spLocks noGrp="1"/>
          </p:cNvSpPr>
          <p:nvPr>
            <p:ph type="title"/>
          </p:nvPr>
        </p:nvSpPr>
        <p:spPr>
          <a:xfrm>
            <a:off x="901699" y="474850"/>
            <a:ext cx="4059085" cy="630942"/>
          </a:xfrm>
          <a:prstGeom prst="rect">
            <a:avLst/>
          </a:prstGeom>
        </p:spPr>
        <p:txBody>
          <a:bodyPr vert="horz" wrap="square" lIns="0" tIns="15240" rIns="0" bIns="0" rtlCol="0">
            <a:spAutoFit/>
          </a:bodyPr>
          <a:lstStyle/>
          <a:p>
            <a:pPr marL="12700">
              <a:lnSpc>
                <a:spcPct val="100000"/>
              </a:lnSpc>
              <a:spcBef>
                <a:spcPts val="120"/>
              </a:spcBef>
            </a:pPr>
            <a:r>
              <a:rPr spc="-80" dirty="0"/>
              <a:t>A</a:t>
            </a:r>
            <a:r>
              <a:rPr lang="en-CA" spc="-80" dirty="0"/>
              <a:t>PLICACIONES </a:t>
            </a:r>
            <a:endParaRPr spc="-80" dirty="0"/>
          </a:p>
        </p:txBody>
      </p:sp>
      <p:sp>
        <p:nvSpPr>
          <p:cNvPr id="29" name="object 29"/>
          <p:cNvSpPr txBox="1"/>
          <p:nvPr/>
        </p:nvSpPr>
        <p:spPr>
          <a:xfrm>
            <a:off x="1098720" y="940405"/>
            <a:ext cx="4857115" cy="424815"/>
          </a:xfrm>
          <a:prstGeom prst="rect">
            <a:avLst/>
          </a:prstGeom>
        </p:spPr>
        <p:txBody>
          <a:bodyPr vert="horz" wrap="square" lIns="0" tIns="15240" rIns="0" bIns="0" rtlCol="0">
            <a:spAutoFit/>
          </a:bodyPr>
          <a:lstStyle/>
          <a:p>
            <a:pPr marL="12700">
              <a:lnSpc>
                <a:spcPct val="100000"/>
              </a:lnSpc>
              <a:spcBef>
                <a:spcPts val="120"/>
              </a:spcBef>
            </a:pPr>
            <a:r>
              <a:rPr lang="en-CA" sz="2600" b="1" spc="-45" dirty="0">
                <a:solidFill>
                  <a:srgbClr val="A3BADE"/>
                </a:solidFill>
                <a:latin typeface="Lucida Sans"/>
                <a:cs typeface="Lucida Sans"/>
              </a:rPr>
              <a:t>INDUSTRIAS</a:t>
            </a:r>
            <a:endParaRPr sz="2600" dirty="0">
              <a:latin typeface="Lucida Sans"/>
              <a:cs typeface="Lucida Sans"/>
            </a:endParaRPr>
          </a:p>
        </p:txBody>
      </p:sp>
      <p:sp>
        <p:nvSpPr>
          <p:cNvPr id="30" name="object 30"/>
          <p:cNvSpPr txBox="1"/>
          <p:nvPr/>
        </p:nvSpPr>
        <p:spPr>
          <a:xfrm>
            <a:off x="883410" y="1669262"/>
            <a:ext cx="6112255" cy="639919"/>
          </a:xfrm>
          <a:prstGeom prst="rect">
            <a:avLst/>
          </a:prstGeom>
        </p:spPr>
        <p:txBody>
          <a:bodyPr vert="horz" wrap="square" lIns="0" tIns="24130" rIns="0" bIns="0" rtlCol="0">
            <a:spAutoFit/>
          </a:bodyPr>
          <a:lstStyle/>
          <a:p>
            <a:pPr marL="12700" marR="5080" algn="just">
              <a:lnSpc>
                <a:spcPts val="1200"/>
              </a:lnSpc>
              <a:spcBef>
                <a:spcPts val="190"/>
              </a:spcBef>
            </a:pPr>
            <a:r>
              <a:rPr lang="es-ES" sz="1050" dirty="0">
                <a:solidFill>
                  <a:schemeClr val="tx1">
                    <a:lumMod val="50000"/>
                    <a:lumOff val="50000"/>
                  </a:schemeClr>
                </a:solidFill>
              </a:rPr>
              <a:t>La opción de enfriamiento por aire seco directo, condensa el vapor de escape de la turbina dentro de tubos aletados especialmente, que se enfrían externamente con aire natural en lugar de agua de mar o río, como en las plantas de enfriamiento por agua de un solo paso. Existen dos opciones para hacer circular el aire  para enfriar el vapor: utilizar ventiladores para mover el aire o aprovechar las corrientes de aire de la naturaleza.</a:t>
            </a:r>
            <a:endParaRPr lang="en-CA" sz="1050" dirty="0">
              <a:solidFill>
                <a:schemeClr val="tx1">
                  <a:lumMod val="50000"/>
                  <a:lumOff val="50000"/>
                </a:schemeClr>
              </a:solidFill>
              <a:latin typeface="Lucida Sans" panose="020B0602030504020204" pitchFamily="34" charset="77"/>
              <a:cs typeface="Calibri"/>
            </a:endParaRPr>
          </a:p>
        </p:txBody>
      </p:sp>
      <p:sp>
        <p:nvSpPr>
          <p:cNvPr id="31" name="object 31"/>
          <p:cNvSpPr/>
          <p:nvPr/>
        </p:nvSpPr>
        <p:spPr>
          <a:xfrm>
            <a:off x="0" y="681022"/>
            <a:ext cx="0" cy="307340"/>
          </a:xfrm>
          <a:custGeom>
            <a:avLst/>
            <a:gdLst/>
            <a:ahLst/>
            <a:cxnLst/>
            <a:rect l="l" t="t" r="r" b="b"/>
            <a:pathLst>
              <a:path h="307340">
                <a:moveTo>
                  <a:pt x="0" y="0"/>
                </a:moveTo>
                <a:lnTo>
                  <a:pt x="0" y="307073"/>
                </a:lnTo>
              </a:path>
            </a:pathLst>
          </a:custGeom>
          <a:ln w="3175">
            <a:solidFill>
              <a:srgbClr val="04619A"/>
            </a:solidFill>
          </a:ln>
        </p:spPr>
        <p:txBody>
          <a:bodyPr wrap="square" lIns="0" tIns="0" rIns="0" bIns="0" rtlCol="0"/>
          <a:lstStyle/>
          <a:p>
            <a:endParaRPr dirty="0"/>
          </a:p>
        </p:txBody>
      </p:sp>
      <p:pic>
        <p:nvPicPr>
          <p:cNvPr id="32" name="Picture 31" descr="Logo, company name&#10;&#10;Description automatically generated">
            <a:extLst>
              <a:ext uri="{FF2B5EF4-FFF2-40B4-BE49-F238E27FC236}">
                <a16:creationId xmlns:a16="http://schemas.microsoft.com/office/drawing/2014/main" id="{83B9A3B9-2BA3-D74C-A367-B6FF9EF098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4605" y="520734"/>
            <a:ext cx="1301750" cy="994250"/>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CFFD22C8-87FB-5643-B201-4913DA07DE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72263" y="8740636"/>
            <a:ext cx="2687977" cy="824853"/>
          </a:xfrm>
          <a:prstGeom prst="rect">
            <a:avLst/>
          </a:prstGeom>
        </p:spPr>
      </p:pic>
      <p:pic>
        <p:nvPicPr>
          <p:cNvPr id="35" name="Picture 34" descr="Logo, company name&#10;&#10;Description automatically generated">
            <a:extLst>
              <a:ext uri="{FF2B5EF4-FFF2-40B4-BE49-F238E27FC236}">
                <a16:creationId xmlns:a16="http://schemas.microsoft.com/office/drawing/2014/main" id="{38A8D394-1CA4-F64D-A28A-3E1C9E0A35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57640" y="8874300"/>
            <a:ext cx="1480020" cy="410755"/>
          </a:xfrm>
          <a:prstGeom prst="rect">
            <a:avLst/>
          </a:prstGeom>
        </p:spPr>
      </p:pic>
      <p:pic>
        <p:nvPicPr>
          <p:cNvPr id="13" name="Picture 12">
            <a:extLst>
              <a:ext uri="{FF2B5EF4-FFF2-40B4-BE49-F238E27FC236}">
                <a16:creationId xmlns:a16="http://schemas.microsoft.com/office/drawing/2014/main" id="{EC49FA48-88EB-4142-B60B-1A31BD150E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1510" y="2722767"/>
            <a:ext cx="1850003" cy="2516414"/>
          </a:xfrm>
          <a:prstGeom prst="rect">
            <a:avLst/>
          </a:prstGeom>
        </p:spPr>
      </p:pic>
      <p:pic>
        <p:nvPicPr>
          <p:cNvPr id="27" name="Picture 26">
            <a:extLst>
              <a:ext uri="{FF2B5EF4-FFF2-40B4-BE49-F238E27FC236}">
                <a16:creationId xmlns:a16="http://schemas.microsoft.com/office/drawing/2014/main" id="{C7F90044-D4F9-0E4E-8154-B9E25746F0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67654" y="2707317"/>
            <a:ext cx="1826946" cy="2531864"/>
          </a:xfrm>
          <a:prstGeom prst="rect">
            <a:avLst/>
          </a:prstGeom>
        </p:spPr>
      </p:pic>
      <p:pic>
        <p:nvPicPr>
          <p:cNvPr id="40" name="Picture 39" descr="A picture containing grass, sky, nature, outdoor&#10;&#10;Description automatically generated">
            <a:extLst>
              <a:ext uri="{FF2B5EF4-FFF2-40B4-BE49-F238E27FC236}">
                <a16:creationId xmlns:a16="http://schemas.microsoft.com/office/drawing/2014/main" id="{259D319B-FD86-DA45-B314-66374C602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68626" y="2686225"/>
            <a:ext cx="1882264" cy="2552956"/>
          </a:xfrm>
          <a:prstGeom prst="rect">
            <a:avLst/>
          </a:prstGeom>
        </p:spPr>
      </p:pic>
      <p:pic>
        <p:nvPicPr>
          <p:cNvPr id="42" name="Picture 41" descr="A picture containing sky, outdoor, several&#10;&#10;Description automatically generated">
            <a:extLst>
              <a:ext uri="{FF2B5EF4-FFF2-40B4-BE49-F238E27FC236}">
                <a16:creationId xmlns:a16="http://schemas.microsoft.com/office/drawing/2014/main" id="{6156657E-9571-D648-B9D3-233EF9BFF8B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07712" y="5788787"/>
            <a:ext cx="1843178" cy="2499095"/>
          </a:xfrm>
          <a:prstGeom prst="rect">
            <a:avLst/>
          </a:prstGeom>
        </p:spPr>
      </p:pic>
      <p:pic>
        <p:nvPicPr>
          <p:cNvPr id="34" name="Picture 33" descr="Logo&#10;&#10;Description automatically generated">
            <a:extLst>
              <a:ext uri="{FF2B5EF4-FFF2-40B4-BE49-F238E27FC236}">
                <a16:creationId xmlns:a16="http://schemas.microsoft.com/office/drawing/2014/main" id="{1654375D-35AA-004C-A5D0-BA684FB9071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1949" y="8891252"/>
            <a:ext cx="588045" cy="5676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3</a:t>
            </a:r>
            <a:endParaRPr sz="1300" dirty="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6174652" y="336504"/>
            <a:ext cx="931837" cy="99612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762506" y="2309369"/>
            <a:ext cx="6233160" cy="6214110"/>
          </a:xfrm>
          <a:custGeom>
            <a:avLst/>
            <a:gdLst/>
            <a:ahLst/>
            <a:cxnLst/>
            <a:rect l="l" t="t" r="r" b="b"/>
            <a:pathLst>
              <a:path w="6233159" h="6214109">
                <a:moveTo>
                  <a:pt x="6233083" y="6213856"/>
                </a:moveTo>
                <a:lnTo>
                  <a:pt x="6233083" y="0"/>
                </a:lnTo>
                <a:lnTo>
                  <a:pt x="0" y="0"/>
                </a:lnTo>
                <a:lnTo>
                  <a:pt x="0" y="6213856"/>
                </a:lnTo>
                <a:lnTo>
                  <a:pt x="6233083" y="6213856"/>
                </a:lnTo>
                <a:close/>
              </a:path>
            </a:pathLst>
          </a:custGeom>
          <a:solidFill>
            <a:srgbClr val="0476B9"/>
          </a:solidFill>
        </p:spPr>
        <p:txBody>
          <a:bodyPr wrap="square" lIns="0" tIns="0" rIns="0" bIns="0" rtlCol="0"/>
          <a:lstStyle/>
          <a:p>
            <a:endParaRPr dirty="0"/>
          </a:p>
        </p:txBody>
      </p:sp>
      <p:sp>
        <p:nvSpPr>
          <p:cNvPr id="8" name="object 8"/>
          <p:cNvSpPr/>
          <p:nvPr/>
        </p:nvSpPr>
        <p:spPr>
          <a:xfrm>
            <a:off x="884934"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0" name="object 10"/>
          <p:cNvSpPr/>
          <p:nvPr/>
        </p:nvSpPr>
        <p:spPr>
          <a:xfrm>
            <a:off x="2922861"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2" name="object 12"/>
          <p:cNvSpPr/>
          <p:nvPr/>
        </p:nvSpPr>
        <p:spPr>
          <a:xfrm>
            <a:off x="4960787"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4" name="object 14"/>
          <p:cNvSpPr/>
          <p:nvPr/>
        </p:nvSpPr>
        <p:spPr>
          <a:xfrm>
            <a:off x="884934"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5" name="object 15"/>
          <p:cNvSpPr txBox="1"/>
          <p:nvPr/>
        </p:nvSpPr>
        <p:spPr>
          <a:xfrm>
            <a:off x="961128" y="2385555"/>
            <a:ext cx="1810385" cy="320601"/>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INCONDENSABLES (RETORNO)</a:t>
            </a:r>
            <a:endParaRPr sz="1000" dirty="0">
              <a:latin typeface="Lucida Sans"/>
              <a:cs typeface="Lucida Sans"/>
            </a:endParaRPr>
          </a:p>
        </p:txBody>
      </p:sp>
      <p:sp>
        <p:nvSpPr>
          <p:cNvPr id="17" name="object 17"/>
          <p:cNvSpPr/>
          <p:nvPr/>
        </p:nvSpPr>
        <p:spPr>
          <a:xfrm>
            <a:off x="2922861"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18" name="object 18"/>
          <p:cNvSpPr txBox="1"/>
          <p:nvPr/>
        </p:nvSpPr>
        <p:spPr>
          <a:xfrm>
            <a:off x="3240412" y="2385555"/>
            <a:ext cx="1306830" cy="166712"/>
          </a:xfrm>
          <a:prstGeom prst="rect">
            <a:avLst/>
          </a:prstGeom>
        </p:spPr>
        <p:txBody>
          <a:bodyPr vert="horz" wrap="square" lIns="0" tIns="12700" rIns="0" bIns="0" rtlCol="0">
            <a:spAutoFit/>
          </a:bodyPr>
          <a:lstStyle/>
          <a:p>
            <a:pPr>
              <a:lnSpc>
                <a:spcPct val="100000"/>
              </a:lnSpc>
              <a:spcBef>
                <a:spcPts val="100"/>
              </a:spcBef>
            </a:pPr>
            <a:r>
              <a:rPr lang="en-CA" sz="1000" b="1" spc="-35" dirty="0">
                <a:solidFill>
                  <a:srgbClr val="FFFFFF"/>
                </a:solidFill>
                <a:latin typeface="Lucida Sans"/>
                <a:cs typeface="Lucida Sans"/>
              </a:rPr>
              <a:t>         DISTRIBUCION </a:t>
            </a:r>
            <a:endParaRPr sz="1000" dirty="0">
              <a:latin typeface="Lucida Sans"/>
              <a:cs typeface="Lucida Sans"/>
            </a:endParaRPr>
          </a:p>
        </p:txBody>
      </p:sp>
      <p:sp>
        <p:nvSpPr>
          <p:cNvPr id="20" name="object 20"/>
          <p:cNvSpPr/>
          <p:nvPr/>
        </p:nvSpPr>
        <p:spPr>
          <a:xfrm>
            <a:off x="4960787"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dirty="0"/>
          </a:p>
        </p:txBody>
      </p:sp>
      <p:sp>
        <p:nvSpPr>
          <p:cNvPr id="21" name="object 21"/>
          <p:cNvSpPr txBox="1"/>
          <p:nvPr/>
        </p:nvSpPr>
        <p:spPr>
          <a:xfrm>
            <a:off x="5357439" y="2385555"/>
            <a:ext cx="1137285" cy="320601"/>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VENTILADORES AIRE</a:t>
            </a:r>
            <a:endParaRPr sz="1000" dirty="0">
              <a:latin typeface="Lucida Sans"/>
              <a:cs typeface="Lucida Sans"/>
            </a:endParaRPr>
          </a:p>
        </p:txBody>
      </p:sp>
      <p:sp>
        <p:nvSpPr>
          <p:cNvPr id="22" name="object 22"/>
          <p:cNvSpPr txBox="1"/>
          <p:nvPr/>
        </p:nvSpPr>
        <p:spPr>
          <a:xfrm>
            <a:off x="1073901" y="5481597"/>
            <a:ext cx="1697612"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 ALTURA</a:t>
            </a:r>
            <a:endParaRPr sz="1000" dirty="0">
              <a:latin typeface="Lucida Sans"/>
              <a:cs typeface="Lucida Sans"/>
            </a:endParaRPr>
          </a:p>
        </p:txBody>
      </p:sp>
      <p:sp>
        <p:nvSpPr>
          <p:cNvPr id="23" name="object 23"/>
          <p:cNvSpPr txBox="1"/>
          <p:nvPr/>
        </p:nvSpPr>
        <p:spPr>
          <a:xfrm>
            <a:off x="3240413" y="5475247"/>
            <a:ext cx="1156038" cy="320601"/>
          </a:xfrm>
          <a:prstGeom prst="rect">
            <a:avLst/>
          </a:prstGeom>
        </p:spPr>
        <p:txBody>
          <a:bodyPr vert="horz" wrap="square" lIns="0" tIns="12700" rIns="0" bIns="0" rtlCol="0">
            <a:spAutoFit/>
          </a:bodyPr>
          <a:lstStyle/>
          <a:p>
            <a:pPr>
              <a:lnSpc>
                <a:spcPct val="100000"/>
              </a:lnSpc>
              <a:spcBef>
                <a:spcPts val="100"/>
              </a:spcBef>
            </a:pPr>
            <a:r>
              <a:rPr lang="en-CA" sz="1000" b="1" spc="15" dirty="0">
                <a:solidFill>
                  <a:srgbClr val="FFFFFF"/>
                </a:solidFill>
                <a:latin typeface="Lucida Sans"/>
                <a:cs typeface="Lucida Sans"/>
              </a:rPr>
              <a:t>TODOS LOS COMPONENTES</a:t>
            </a:r>
            <a:endParaRPr sz="1000" dirty="0">
              <a:latin typeface="Lucida Sans"/>
              <a:cs typeface="Lucida Sans"/>
            </a:endParaRPr>
          </a:p>
        </p:txBody>
      </p:sp>
      <p:sp>
        <p:nvSpPr>
          <p:cNvPr id="24" name="object 24"/>
          <p:cNvSpPr txBox="1"/>
          <p:nvPr/>
        </p:nvSpPr>
        <p:spPr>
          <a:xfrm>
            <a:off x="5290066" y="5475247"/>
            <a:ext cx="1204658" cy="166712"/>
          </a:xfrm>
          <a:prstGeom prst="rect">
            <a:avLst/>
          </a:prstGeom>
        </p:spPr>
        <p:txBody>
          <a:bodyPr vert="horz" wrap="square" lIns="0" tIns="12700" rIns="0" bIns="0" rtlCol="0">
            <a:spAutoFit/>
          </a:bodyPr>
          <a:lstStyle/>
          <a:p>
            <a:pPr>
              <a:lnSpc>
                <a:spcPct val="100000"/>
              </a:lnSpc>
              <a:spcBef>
                <a:spcPts val="100"/>
              </a:spcBef>
            </a:pPr>
            <a:r>
              <a:rPr lang="en-CA" sz="1000" b="1" spc="10" dirty="0">
                <a:solidFill>
                  <a:srgbClr val="FFFFFF"/>
                </a:solidFill>
                <a:latin typeface="Lucida Sans"/>
                <a:cs typeface="Lucida Sans"/>
              </a:rPr>
              <a:t>     TODO EN UNO </a:t>
            </a:r>
            <a:endParaRPr sz="1000" dirty="0">
              <a:latin typeface="Lucida Sans"/>
              <a:cs typeface="Lucida Sans"/>
            </a:endParaRPr>
          </a:p>
        </p:txBody>
      </p:sp>
      <p:sp>
        <p:nvSpPr>
          <p:cNvPr id="25" name="object 2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26" name="object 26"/>
          <p:cNvSpPr/>
          <p:nvPr/>
        </p:nvSpPr>
        <p:spPr>
          <a:xfrm>
            <a:off x="0" y="681024"/>
            <a:ext cx="7772400" cy="307340"/>
          </a:xfrm>
          <a:custGeom>
            <a:avLst/>
            <a:gdLst/>
            <a:ahLst/>
            <a:cxnLst/>
            <a:rect l="l" t="t" r="r" b="b"/>
            <a:pathLst>
              <a:path w="7772400" h="307340">
                <a:moveTo>
                  <a:pt x="0" y="307073"/>
                </a:moveTo>
                <a:lnTo>
                  <a:pt x="7772400" y="307073"/>
                </a:lnTo>
                <a:lnTo>
                  <a:pt x="7772400" y="0"/>
                </a:lnTo>
                <a:lnTo>
                  <a:pt x="0" y="0"/>
                </a:lnTo>
                <a:lnTo>
                  <a:pt x="0" y="307073"/>
                </a:lnTo>
                <a:close/>
              </a:path>
            </a:pathLst>
          </a:custGeom>
          <a:solidFill>
            <a:srgbClr val="04619A"/>
          </a:solidFill>
        </p:spPr>
        <p:txBody>
          <a:bodyPr wrap="square" lIns="0" tIns="0" rIns="0" bIns="0" rtlCol="0"/>
          <a:lstStyle/>
          <a:p>
            <a:endParaRPr dirty="0"/>
          </a:p>
        </p:txBody>
      </p:sp>
      <p:sp>
        <p:nvSpPr>
          <p:cNvPr id="28" name="object 28"/>
          <p:cNvSpPr txBox="1">
            <a:spLocks noGrp="1"/>
          </p:cNvSpPr>
          <p:nvPr>
            <p:ph type="title"/>
          </p:nvPr>
        </p:nvSpPr>
        <p:spPr>
          <a:xfrm>
            <a:off x="901699" y="474850"/>
            <a:ext cx="4059085" cy="630942"/>
          </a:xfrm>
          <a:prstGeom prst="rect">
            <a:avLst/>
          </a:prstGeom>
        </p:spPr>
        <p:txBody>
          <a:bodyPr vert="horz" wrap="square" lIns="0" tIns="15240" rIns="0" bIns="0" rtlCol="0">
            <a:spAutoFit/>
          </a:bodyPr>
          <a:lstStyle/>
          <a:p>
            <a:pPr marL="12700">
              <a:lnSpc>
                <a:spcPct val="100000"/>
              </a:lnSpc>
              <a:spcBef>
                <a:spcPts val="120"/>
              </a:spcBef>
            </a:pPr>
            <a:r>
              <a:rPr lang="en-CA" spc="-80" dirty="0"/>
              <a:t>MODELING</a:t>
            </a:r>
            <a:endParaRPr spc="-80" dirty="0"/>
          </a:p>
        </p:txBody>
      </p:sp>
      <p:sp>
        <p:nvSpPr>
          <p:cNvPr id="30" name="object 30"/>
          <p:cNvSpPr txBox="1"/>
          <p:nvPr/>
        </p:nvSpPr>
        <p:spPr>
          <a:xfrm>
            <a:off x="883410" y="1669262"/>
            <a:ext cx="6112255" cy="486030"/>
          </a:xfrm>
          <a:prstGeom prst="rect">
            <a:avLst/>
          </a:prstGeom>
        </p:spPr>
        <p:txBody>
          <a:bodyPr vert="horz" wrap="square" lIns="0" tIns="24130" rIns="0" bIns="0" rtlCol="0">
            <a:spAutoFit/>
          </a:bodyPr>
          <a:lstStyle/>
          <a:p>
            <a:pPr marL="12700" marR="5080" algn="just">
              <a:lnSpc>
                <a:spcPts val="1200"/>
              </a:lnSpc>
              <a:spcBef>
                <a:spcPts val="190"/>
              </a:spcBef>
            </a:pPr>
            <a:r>
              <a:rPr lang="es-ES" sz="1100" dirty="0"/>
              <a:t>Los componentes son modelados inicialmente para asegurar el perfecto desempeño, incluyendo: los módulos de tubos del  ACC, Tanque de Condensado, Eyectores de Vapor, Equipos de Automatización,, Diseño básico y detallado, basado en sistema de diseño, Periféricos del ACC de producción propia. </a:t>
            </a:r>
            <a:endParaRPr lang="en-CA" sz="1100" dirty="0">
              <a:solidFill>
                <a:schemeClr val="tx1">
                  <a:lumMod val="50000"/>
                  <a:lumOff val="50000"/>
                </a:schemeClr>
              </a:solidFill>
              <a:cs typeface="Calibri"/>
            </a:endParaRPr>
          </a:p>
        </p:txBody>
      </p:sp>
      <p:sp>
        <p:nvSpPr>
          <p:cNvPr id="31" name="object 31"/>
          <p:cNvSpPr/>
          <p:nvPr/>
        </p:nvSpPr>
        <p:spPr>
          <a:xfrm>
            <a:off x="0" y="681022"/>
            <a:ext cx="0" cy="307340"/>
          </a:xfrm>
          <a:custGeom>
            <a:avLst/>
            <a:gdLst/>
            <a:ahLst/>
            <a:cxnLst/>
            <a:rect l="l" t="t" r="r" b="b"/>
            <a:pathLst>
              <a:path h="307340">
                <a:moveTo>
                  <a:pt x="0" y="0"/>
                </a:moveTo>
                <a:lnTo>
                  <a:pt x="0" y="307073"/>
                </a:lnTo>
              </a:path>
            </a:pathLst>
          </a:custGeom>
          <a:ln w="3175">
            <a:solidFill>
              <a:srgbClr val="04619A"/>
            </a:solidFill>
          </a:ln>
        </p:spPr>
        <p:txBody>
          <a:bodyPr wrap="square" lIns="0" tIns="0" rIns="0" bIns="0" rtlCol="0"/>
          <a:lstStyle/>
          <a:p>
            <a:endParaRPr dirty="0"/>
          </a:p>
        </p:txBody>
      </p:sp>
      <p:pic>
        <p:nvPicPr>
          <p:cNvPr id="32" name="Picture 31" descr="Logo, company name&#10;&#10;Description automatically generated">
            <a:extLst>
              <a:ext uri="{FF2B5EF4-FFF2-40B4-BE49-F238E27FC236}">
                <a16:creationId xmlns:a16="http://schemas.microsoft.com/office/drawing/2014/main" id="{83B9A3B9-2BA3-D74C-A367-B6FF9EF098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4605" y="520734"/>
            <a:ext cx="1301750" cy="994250"/>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CFFD22C8-87FB-5643-B201-4913DA07DE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2263" y="8740636"/>
            <a:ext cx="2687977" cy="824853"/>
          </a:xfrm>
          <a:prstGeom prst="rect">
            <a:avLst/>
          </a:prstGeom>
        </p:spPr>
      </p:pic>
      <p:pic>
        <p:nvPicPr>
          <p:cNvPr id="35" name="Picture 34" descr="Logo, company name&#10;&#10;Description automatically generated">
            <a:extLst>
              <a:ext uri="{FF2B5EF4-FFF2-40B4-BE49-F238E27FC236}">
                <a16:creationId xmlns:a16="http://schemas.microsoft.com/office/drawing/2014/main" id="{38A8D394-1CA4-F64D-A28A-3E1C9E0A35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7640" y="8874300"/>
            <a:ext cx="1480020" cy="410755"/>
          </a:xfrm>
          <a:prstGeom prst="rect">
            <a:avLst/>
          </a:prstGeom>
        </p:spPr>
      </p:pic>
      <p:pic>
        <p:nvPicPr>
          <p:cNvPr id="34" name="Picture 33" descr="Logo&#10;&#10;Description automatically generated">
            <a:extLst>
              <a:ext uri="{FF2B5EF4-FFF2-40B4-BE49-F238E27FC236}">
                <a16:creationId xmlns:a16="http://schemas.microsoft.com/office/drawing/2014/main" id="{1654375D-35AA-004C-A5D0-BA684FB907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949" y="8891252"/>
            <a:ext cx="588045" cy="567681"/>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DBD2FA1A-EA0F-AB43-9A39-B94D116CB6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238" y="2727868"/>
            <a:ext cx="1857275" cy="2402907"/>
          </a:xfrm>
          <a:prstGeom prst="rect">
            <a:avLst/>
          </a:prstGeom>
        </p:spPr>
      </p:pic>
      <p:pic>
        <p:nvPicPr>
          <p:cNvPr id="37" name="Picture 36" descr="A picture containing handcart&#10;&#10;Description automatically generated">
            <a:extLst>
              <a:ext uri="{FF2B5EF4-FFF2-40B4-BE49-F238E27FC236}">
                <a16:creationId xmlns:a16="http://schemas.microsoft.com/office/drawing/2014/main" id="{2BED322A-B4B8-314B-A64A-1964CAABF33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78316" y="2686225"/>
            <a:ext cx="1801540" cy="2516186"/>
          </a:xfrm>
          <a:prstGeom prst="rect">
            <a:avLst/>
          </a:prstGeom>
        </p:spPr>
      </p:pic>
      <p:pic>
        <p:nvPicPr>
          <p:cNvPr id="38" name="Picture 37" descr="A picture containing white goods, appliance, metal, handcart&#10;&#10;Description automatically generated">
            <a:extLst>
              <a:ext uri="{FF2B5EF4-FFF2-40B4-BE49-F238E27FC236}">
                <a16:creationId xmlns:a16="http://schemas.microsoft.com/office/drawing/2014/main" id="{FD78AA36-08B6-F54D-AE0A-55B9DA957B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1127" y="5791726"/>
            <a:ext cx="1758047" cy="2496157"/>
          </a:xfrm>
          <a:prstGeom prst="rect">
            <a:avLst/>
          </a:prstGeom>
        </p:spPr>
      </p:pic>
      <p:pic>
        <p:nvPicPr>
          <p:cNvPr id="33" name="Picture 32" descr="A picture containing athletic game, basketball, structure, roof&#10;&#10;Description automatically generated">
            <a:extLst>
              <a:ext uri="{FF2B5EF4-FFF2-40B4-BE49-F238E27FC236}">
                <a16:creationId xmlns:a16="http://schemas.microsoft.com/office/drawing/2014/main" id="{61502942-FE11-244E-B117-B10A49334F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29200" y="2741904"/>
            <a:ext cx="1828962" cy="2457448"/>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id="{563C5F62-AFAC-7041-A1C7-84F3AAC01BD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34587" y="5791726"/>
            <a:ext cx="1915499" cy="2496157"/>
          </a:xfrm>
          <a:prstGeom prst="rect">
            <a:avLst/>
          </a:prstGeom>
        </p:spPr>
      </p:pic>
      <p:pic>
        <p:nvPicPr>
          <p:cNvPr id="47" name="Picture 46">
            <a:extLst>
              <a:ext uri="{FF2B5EF4-FFF2-40B4-BE49-F238E27FC236}">
                <a16:creationId xmlns:a16="http://schemas.microsoft.com/office/drawing/2014/main" id="{0A91EB39-184E-2244-A4DF-6FD7892B458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36281" y="5869390"/>
            <a:ext cx="2250319" cy="2111483"/>
          </a:xfrm>
          <a:prstGeom prst="rect">
            <a:avLst/>
          </a:prstGeom>
        </p:spPr>
      </p:pic>
    </p:spTree>
    <p:extLst>
      <p:ext uri="{BB962C8B-B14F-4D97-AF65-F5344CB8AC3E}">
        <p14:creationId xmlns:p14="http://schemas.microsoft.com/office/powerpoint/2010/main" val="8751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4</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7" name="object 7"/>
          <p:cNvSpPr txBox="1"/>
          <p:nvPr/>
        </p:nvSpPr>
        <p:spPr>
          <a:xfrm>
            <a:off x="830270" y="1262304"/>
            <a:ext cx="2879725" cy="1994392"/>
          </a:xfrm>
          <a:prstGeom prst="rect">
            <a:avLst/>
          </a:prstGeom>
        </p:spPr>
        <p:txBody>
          <a:bodyPr vert="horz" wrap="square" lIns="0" tIns="64135" rIns="0" bIns="0" rtlCol="0">
            <a:spAutoFit/>
          </a:bodyPr>
          <a:lstStyle/>
          <a:p>
            <a:pPr marL="12700">
              <a:lnSpc>
                <a:spcPct val="100000"/>
              </a:lnSpc>
              <a:spcBef>
                <a:spcPts val="505"/>
              </a:spcBef>
            </a:pPr>
            <a:r>
              <a:rPr lang="en-CA" sz="1100" b="1" spc="-20" dirty="0">
                <a:solidFill>
                  <a:srgbClr val="0476B9"/>
                </a:solidFill>
                <a:latin typeface="Lucida Sans"/>
                <a:cs typeface="Lucida Sans"/>
              </a:rPr>
              <a:t>Diseno</a:t>
            </a:r>
            <a:endParaRPr sz="1100" dirty="0">
              <a:solidFill>
                <a:schemeClr val="tx1">
                  <a:lumMod val="50000"/>
                  <a:lumOff val="50000"/>
                </a:schemeClr>
              </a:solidFill>
              <a:latin typeface="Lucida Sans"/>
              <a:cs typeface="Lucida Sans"/>
            </a:endParaRPr>
          </a:p>
          <a:p>
            <a:pPr marL="12700" marR="5080" algn="just">
              <a:lnSpc>
                <a:spcPct val="111100"/>
              </a:lnSpc>
              <a:spcBef>
                <a:spcPts val="290"/>
              </a:spcBef>
            </a:pPr>
            <a:r>
              <a:rPr lang="es-ES" sz="900" dirty="0">
                <a:solidFill>
                  <a:schemeClr val="tx1">
                    <a:lumMod val="50000"/>
                    <a:lumOff val="50000"/>
                  </a:schemeClr>
                </a:solidFill>
              </a:rPr>
              <a:t>La principal diferencia entre los diseños de Aerocondensadores (ACC) de diferentes proveedores está en los detalles del intercambiador de calor y sus tubos con aletas. Básicamente, existen dos tipos de intercambiadores de calor: Los de una sola fila y de varias filas. El diseño de una sola fila es intrínsecamente más adecuado en condiciones ambientales extremas de congelación. También hay tres formas de tubo disponibles en el mercado: redondas, ovaladas y planas. Nuestros tubos planos son los más sofisticados y funcionan mejor en la mayoría de  condiciones.</a:t>
            </a:r>
          </a:p>
          <a:p>
            <a:pPr marL="12700" marR="5080" algn="just">
              <a:lnSpc>
                <a:spcPct val="111100"/>
              </a:lnSpc>
              <a:spcBef>
                <a:spcPts val="290"/>
              </a:spcBef>
            </a:pPr>
            <a:endParaRPr lang="es-MX" sz="900" b="1" spc="55" dirty="0">
              <a:solidFill>
                <a:schemeClr val="bg1">
                  <a:lumMod val="50000"/>
                </a:schemeClr>
              </a:solidFill>
              <a:latin typeface="Calibri"/>
              <a:cs typeface="Calibri"/>
            </a:endParaRPr>
          </a:p>
        </p:txBody>
      </p:sp>
      <p:sp>
        <p:nvSpPr>
          <p:cNvPr id="8" name="object 8"/>
          <p:cNvSpPr txBox="1"/>
          <p:nvPr/>
        </p:nvSpPr>
        <p:spPr>
          <a:xfrm>
            <a:off x="3949700" y="1639365"/>
            <a:ext cx="2847340" cy="3746667"/>
          </a:xfrm>
          <a:prstGeom prst="rect">
            <a:avLst/>
          </a:prstGeom>
        </p:spPr>
        <p:txBody>
          <a:bodyPr vert="horz" wrap="square" lIns="0" tIns="64135" rIns="0" bIns="0" rtlCol="0">
            <a:spAutoFit/>
          </a:bodyPr>
          <a:lstStyle/>
          <a:p>
            <a:pPr marL="12700">
              <a:lnSpc>
                <a:spcPct val="100000"/>
              </a:lnSpc>
              <a:spcBef>
                <a:spcPts val="505"/>
              </a:spcBef>
            </a:pPr>
            <a:r>
              <a:rPr lang="en-CA" sz="1100" b="1" spc="-35" dirty="0">
                <a:solidFill>
                  <a:srgbClr val="0476B9"/>
                </a:solidFill>
                <a:latin typeface="Lucida Sans"/>
                <a:cs typeface="Lucida Sans"/>
              </a:rPr>
              <a:t>Nuestro Aletado en </a:t>
            </a:r>
            <a:r>
              <a:rPr lang="en-CA" sz="1600" b="1" spc="-35" dirty="0">
                <a:solidFill>
                  <a:srgbClr val="0476B9"/>
                </a:solidFill>
                <a:latin typeface="Lucida Sans"/>
                <a:cs typeface="Lucida Sans"/>
              </a:rPr>
              <a:t>G</a:t>
            </a:r>
            <a:r>
              <a:rPr lang="en-CA" sz="1100" b="1" spc="-35" dirty="0">
                <a:solidFill>
                  <a:srgbClr val="0476B9"/>
                </a:solidFill>
                <a:latin typeface="Lucida Sans"/>
                <a:cs typeface="Lucida Sans"/>
              </a:rPr>
              <a:t> con Tubos Planos </a:t>
            </a:r>
          </a:p>
          <a:p>
            <a:pPr marL="12700">
              <a:lnSpc>
                <a:spcPct val="100000"/>
              </a:lnSpc>
              <a:spcBef>
                <a:spcPts val="505"/>
              </a:spcBef>
            </a:pPr>
            <a:endParaRPr sz="900" dirty="0">
              <a:latin typeface="Lucida Sans"/>
              <a:cs typeface="Lucida Sans"/>
            </a:endParaRPr>
          </a:p>
          <a:p>
            <a:pPr marL="12700" marR="5080" algn="just">
              <a:lnSpc>
                <a:spcPct val="111100"/>
              </a:lnSpc>
              <a:spcBef>
                <a:spcPts val="290"/>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35" dirty="0">
                <a:solidFill>
                  <a:srgbClr val="4C4D4F"/>
                </a:solidFill>
                <a:latin typeface="Calibri"/>
                <a:cs typeface="Calibri"/>
              </a:rPr>
              <a:t>Confiable</a:t>
            </a:r>
            <a:endParaRPr lang="es-MX" sz="1000" dirty="0">
              <a:latin typeface="Calibri"/>
              <a:cs typeface="Calibri"/>
            </a:endParaRPr>
          </a:p>
          <a:p>
            <a:pPr marL="12700" algn="just">
              <a:lnSpc>
                <a:spcPct val="100000"/>
              </a:lnSpc>
              <a:spcBef>
                <a:spcPts val="405"/>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ES" sz="1000" dirty="0"/>
              <a:t>Fabricado con tubo de acero  de forma plana con revestimiento de aluminio para distribuir un  mayor volumen de flujo de vapor equitativamente</a:t>
            </a:r>
          </a:p>
          <a:p>
            <a:pPr marL="12700" algn="just">
              <a:lnSpc>
                <a:spcPct val="100000"/>
              </a:lnSpc>
              <a:spcBef>
                <a:spcPts val="405"/>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ES" sz="1000" dirty="0"/>
              <a:t>Aletas soldadas fabricadas con una aleación de aluminio  con nuestro diseño “G “ de tipo de fila única, que permite un mejor paso del aire y área de trasferencia</a:t>
            </a:r>
          </a:p>
          <a:p>
            <a:pPr marL="12700" algn="just">
              <a:lnSpc>
                <a:spcPct val="100000"/>
              </a:lnSpc>
              <a:spcBef>
                <a:spcPts val="405"/>
              </a:spcBef>
            </a:pPr>
            <a:r>
              <a:rPr lang="es-ES" sz="1000" dirty="0"/>
              <a:t> </a:t>
            </a:r>
            <a:r>
              <a:rPr sz="1000" dirty="0">
                <a:solidFill>
                  <a:srgbClr val="0476B9"/>
                </a:solidFill>
                <a:latin typeface="Wingdings 3"/>
                <a:cs typeface="Wingdings 3"/>
              </a:rPr>
              <a:t></a:t>
            </a:r>
            <a:r>
              <a:rPr lang="es-MX" sz="1000" spc="40" dirty="0">
                <a:solidFill>
                  <a:srgbClr val="4C4D4F"/>
                </a:solidFill>
                <a:latin typeface="Calibri"/>
                <a:cs typeface="Calibri"/>
              </a:rPr>
              <a:t>Mejor distribucion de Vapor interior y mayor area de contacto  de aire al exterior  </a:t>
            </a:r>
            <a:endParaRPr lang="es-MX" sz="1000" dirty="0">
              <a:latin typeface="Calibri"/>
              <a:cs typeface="Calibri"/>
            </a:endParaRPr>
          </a:p>
          <a:p>
            <a:pPr marL="12700" algn="just">
              <a:lnSpc>
                <a:spcPct val="100000"/>
              </a:lnSpc>
              <a:spcBef>
                <a:spcPts val="409"/>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40" dirty="0">
                <a:solidFill>
                  <a:srgbClr val="4C4D4F"/>
                </a:solidFill>
                <a:latin typeface="Calibri"/>
                <a:cs typeface="Calibri"/>
              </a:rPr>
              <a:t>Operaciones criticas bajo control</a:t>
            </a:r>
          </a:p>
          <a:p>
            <a:pPr marL="127000" marR="97155" indent="-114300" algn="just">
              <a:lnSpc>
                <a:spcPct val="111100"/>
              </a:lnSpc>
              <a:spcBef>
                <a:spcPts val="290"/>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20" dirty="0">
                <a:solidFill>
                  <a:srgbClr val="4C4D4F"/>
                </a:solidFill>
                <a:latin typeface="Calibri"/>
                <a:cs typeface="Calibri"/>
              </a:rPr>
              <a:t>Mejor control con baja carga y caidas de presion.</a:t>
            </a:r>
            <a:endParaRPr sz="1100" dirty="0">
              <a:latin typeface="Calibri"/>
              <a:cs typeface="Calibri"/>
            </a:endParaRPr>
          </a:p>
          <a:p>
            <a:pPr marL="12700" algn="just">
              <a:lnSpc>
                <a:spcPct val="100000"/>
              </a:lnSpc>
            </a:pPr>
            <a:r>
              <a:rPr lang="en-CA" sz="1100" b="1" spc="5" dirty="0">
                <a:solidFill>
                  <a:srgbClr val="0476B9"/>
                </a:solidFill>
                <a:latin typeface="Lucida Sans"/>
                <a:cs typeface="Lucida Sans"/>
              </a:rPr>
              <a:t>Adecuado para: </a:t>
            </a:r>
            <a:endParaRPr sz="1100" dirty="0">
              <a:latin typeface="Lucida Sans"/>
              <a:cs typeface="Lucida Sans"/>
            </a:endParaRPr>
          </a:p>
          <a:p>
            <a:pPr marL="12700" algn="just">
              <a:lnSpc>
                <a:spcPct val="100000"/>
              </a:lnSpc>
              <a:spcBef>
                <a:spcPts val="409"/>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50" dirty="0">
                <a:solidFill>
                  <a:srgbClr val="4C4D4F"/>
                </a:solidFill>
                <a:latin typeface="Calibri"/>
                <a:cs typeface="Calibri"/>
              </a:rPr>
              <a:t>Aero condensadores ACC en platas de ciclo combinado</a:t>
            </a:r>
            <a:endParaRPr sz="1000" dirty="0">
              <a:latin typeface="Calibri"/>
              <a:cs typeface="Calibri"/>
            </a:endParaRPr>
          </a:p>
          <a:p>
            <a:pPr marL="127000" marR="721360" indent="-114300" algn="just">
              <a:lnSpc>
                <a:spcPct val="111100"/>
              </a:lnSpc>
              <a:spcBef>
                <a:spcPts val="290"/>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15" dirty="0">
                <a:solidFill>
                  <a:srgbClr val="4C4D4F"/>
                </a:solidFill>
                <a:latin typeface="Calibri"/>
                <a:cs typeface="Calibri"/>
              </a:rPr>
              <a:t>Plantas de combustibles fosiles y Gas</a:t>
            </a:r>
            <a:endParaRPr lang="es-MX" sz="1000" dirty="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417786081"/>
              </p:ext>
            </p:extLst>
          </p:nvPr>
        </p:nvGraphicFramePr>
        <p:xfrm>
          <a:off x="951297" y="3040864"/>
          <a:ext cx="2663190" cy="2620315"/>
        </p:xfrm>
        <a:graphic>
          <a:graphicData uri="http://schemas.openxmlformats.org/drawingml/2006/table">
            <a:tbl>
              <a:tblPr firstRow="1" bandRow="1">
                <a:tableStyleId>{2D5ABB26-0587-4C30-8999-92F81FD0307C}</a:tableStyleId>
              </a:tblPr>
              <a:tblGrid>
                <a:gridCol w="1331595">
                  <a:extLst>
                    <a:ext uri="{9D8B030D-6E8A-4147-A177-3AD203B41FA5}">
                      <a16:colId xmlns:a16="http://schemas.microsoft.com/office/drawing/2014/main" val="20000"/>
                    </a:ext>
                  </a:extLst>
                </a:gridCol>
                <a:gridCol w="1331595">
                  <a:extLst>
                    <a:ext uri="{9D8B030D-6E8A-4147-A177-3AD203B41FA5}">
                      <a16:colId xmlns:a16="http://schemas.microsoft.com/office/drawing/2014/main" val="20001"/>
                    </a:ext>
                  </a:extLst>
                </a:gridCol>
              </a:tblGrid>
              <a:tr h="252639">
                <a:tc gridSpan="2">
                  <a:txBody>
                    <a:bodyPr/>
                    <a:lstStyle/>
                    <a:p>
                      <a:pPr marL="365760" algn="ctr">
                        <a:lnSpc>
                          <a:spcPct val="100000"/>
                        </a:lnSpc>
                        <a:spcBef>
                          <a:spcPts val="359"/>
                        </a:spcBef>
                      </a:pPr>
                      <a:r>
                        <a:rPr lang="en-CA" sz="1100" b="1" spc="40" dirty="0">
                          <a:solidFill>
                            <a:srgbClr val="0476B9"/>
                          </a:solidFill>
                          <a:latin typeface="Arial"/>
                          <a:cs typeface="Arial"/>
                        </a:rPr>
                        <a:t>KEY PROYECT INCLUDES </a:t>
                      </a:r>
                    </a:p>
                  </a:txBody>
                  <a:tcPr marL="0" marR="0" marT="45719" marB="0">
                    <a:solidFill>
                      <a:srgbClr val="C3D0E9"/>
                    </a:solidFill>
                  </a:tcPr>
                </a:tc>
                <a:tc hMerge="1">
                  <a:txBody>
                    <a:bodyPr/>
                    <a:lstStyle/>
                    <a:p>
                      <a:endParaRPr/>
                    </a:p>
                  </a:txBody>
                  <a:tcPr marL="0" marR="0" marT="0" marB="0"/>
                </a:tc>
                <a:extLst>
                  <a:ext uri="{0D108BD9-81ED-4DB2-BD59-A6C34878D82A}">
                    <a16:rowId xmlns:a16="http://schemas.microsoft.com/office/drawing/2014/main" val="10000"/>
                  </a:ext>
                </a:extLst>
              </a:tr>
              <a:tr h="177293">
                <a:tc>
                  <a:txBody>
                    <a:bodyPr/>
                    <a:lstStyle/>
                    <a:p>
                      <a:pPr algn="ctr">
                        <a:lnSpc>
                          <a:spcPct val="100000"/>
                        </a:lnSpc>
                        <a:spcBef>
                          <a:spcPts val="215"/>
                        </a:spcBef>
                      </a:pPr>
                      <a:r>
                        <a:rPr lang="en-CA" sz="850" b="1" dirty="0">
                          <a:solidFill>
                            <a:srgbClr val="FFFFFF"/>
                          </a:solidFill>
                          <a:latin typeface="Arial"/>
                          <a:cs typeface="Arial"/>
                        </a:rPr>
                        <a:t>ITEM</a:t>
                      </a:r>
                      <a:endParaRPr sz="850" dirty="0">
                        <a:latin typeface="Arial"/>
                        <a:cs typeface="Arial"/>
                      </a:endParaRPr>
                    </a:p>
                  </a:txBody>
                  <a:tcPr marL="0" marR="0" marT="27305" marB="0">
                    <a:lnB w="6350">
                      <a:solidFill>
                        <a:srgbClr val="C7C8CA"/>
                      </a:solidFill>
                      <a:prstDash val="solid"/>
                    </a:lnB>
                    <a:solidFill>
                      <a:srgbClr val="0476B9"/>
                    </a:solidFill>
                  </a:tcPr>
                </a:tc>
                <a:tc>
                  <a:txBody>
                    <a:bodyPr/>
                    <a:lstStyle/>
                    <a:p>
                      <a:pPr algn="ctr">
                        <a:lnSpc>
                          <a:spcPct val="100000"/>
                        </a:lnSpc>
                        <a:spcBef>
                          <a:spcPts val="215"/>
                        </a:spcBef>
                      </a:pPr>
                      <a:r>
                        <a:rPr lang="en-CA" sz="850" b="1" spc="-15" dirty="0">
                          <a:solidFill>
                            <a:srgbClr val="FFFFFF"/>
                          </a:solidFill>
                          <a:latin typeface="Arial"/>
                          <a:cs typeface="Arial"/>
                        </a:rPr>
                        <a:t>INCLUDING</a:t>
                      </a:r>
                      <a:endParaRPr sz="850" dirty="0">
                        <a:latin typeface="Arial"/>
                        <a:cs typeface="Arial"/>
                      </a:endParaRPr>
                    </a:p>
                  </a:txBody>
                  <a:tcPr marL="0" marR="0" marT="27305" marB="0">
                    <a:lnB w="6350">
                      <a:solidFill>
                        <a:srgbClr val="C7C8CA"/>
                      </a:solidFill>
                      <a:prstDash val="solid"/>
                    </a:lnB>
                    <a:solidFill>
                      <a:srgbClr val="0476B9"/>
                    </a:solidFill>
                  </a:tcPr>
                </a:tc>
                <a:extLst>
                  <a:ext uri="{0D108BD9-81ED-4DB2-BD59-A6C34878D82A}">
                    <a16:rowId xmlns:a16="http://schemas.microsoft.com/office/drawing/2014/main" val="10001"/>
                  </a:ext>
                </a:extLst>
              </a:tr>
              <a:tr h="179121">
                <a:tc>
                  <a:txBody>
                    <a:bodyPr/>
                    <a:lstStyle/>
                    <a:p>
                      <a:pPr marL="635" algn="ctr">
                        <a:lnSpc>
                          <a:spcPct val="100000"/>
                        </a:lnSpc>
                        <a:spcBef>
                          <a:spcPts val="180"/>
                        </a:spcBef>
                      </a:pPr>
                      <a:r>
                        <a:rPr lang="en-CA" sz="900" spc="45" dirty="0">
                          <a:solidFill>
                            <a:srgbClr val="4C4D4F"/>
                          </a:solidFill>
                          <a:latin typeface="Calibri"/>
                          <a:cs typeface="Calibri"/>
                        </a:rPr>
                        <a:t>STRUCTURAL DESIGN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635" algn="ctr">
                        <a:lnSpc>
                          <a:spcPct val="100000"/>
                        </a:lnSpc>
                        <a:spcBef>
                          <a:spcPts val="180"/>
                        </a:spcBef>
                      </a:pPr>
                      <a:r>
                        <a:rPr lang="en-CA" sz="900" spc="40"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2"/>
                  </a:ext>
                </a:extLst>
              </a:tr>
              <a:tr h="179122">
                <a:tc>
                  <a:txBody>
                    <a:bodyPr/>
                    <a:lstStyle/>
                    <a:p>
                      <a:pPr marL="635" algn="ctr">
                        <a:lnSpc>
                          <a:spcPct val="100000"/>
                        </a:lnSpc>
                        <a:spcBef>
                          <a:spcPts val="180"/>
                        </a:spcBef>
                      </a:pPr>
                      <a:r>
                        <a:rPr lang="en-CA" sz="900" spc="45" dirty="0">
                          <a:solidFill>
                            <a:srgbClr val="4C4D4F"/>
                          </a:solidFill>
                          <a:latin typeface="Calibri"/>
                          <a:cs typeface="Calibri"/>
                        </a:rPr>
                        <a:t> MECHANICAL DESIGN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635" algn="ctr">
                        <a:lnSpc>
                          <a:spcPct val="100000"/>
                        </a:lnSpc>
                        <a:spcBef>
                          <a:spcPts val="180"/>
                        </a:spcBef>
                      </a:pPr>
                      <a:r>
                        <a:rPr lang="en-CA" sz="900" spc="40"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3"/>
                  </a:ext>
                </a:extLst>
              </a:tr>
              <a:tr h="179122">
                <a:tc>
                  <a:txBody>
                    <a:bodyPr/>
                    <a:lstStyle/>
                    <a:p>
                      <a:pPr marL="635" algn="ctr">
                        <a:lnSpc>
                          <a:spcPct val="100000"/>
                        </a:lnSpc>
                        <a:spcBef>
                          <a:spcPts val="180"/>
                        </a:spcBef>
                      </a:pPr>
                      <a:r>
                        <a:rPr lang="en-CA" sz="900" spc="45" dirty="0">
                          <a:solidFill>
                            <a:srgbClr val="4C4D4F"/>
                          </a:solidFill>
                          <a:latin typeface="Calibri"/>
                          <a:cs typeface="Calibri"/>
                        </a:rPr>
                        <a:t>THERMAL DESIGN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635" algn="ctr">
                        <a:lnSpc>
                          <a:spcPct val="100000"/>
                        </a:lnSpc>
                        <a:spcBef>
                          <a:spcPts val="180"/>
                        </a:spcBef>
                      </a:pPr>
                      <a:r>
                        <a:rPr lang="en-CA" sz="900" spc="40"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4"/>
                  </a:ext>
                </a:extLst>
              </a:tr>
              <a:tr h="188459">
                <a:tc>
                  <a:txBody>
                    <a:bodyPr/>
                    <a:lstStyle/>
                    <a:p>
                      <a:pPr marL="635" algn="ctr">
                        <a:lnSpc>
                          <a:spcPct val="100000"/>
                        </a:lnSpc>
                        <a:spcBef>
                          <a:spcPts val="180"/>
                        </a:spcBef>
                      </a:pPr>
                      <a:r>
                        <a:rPr lang="en-CA" sz="900" spc="50" dirty="0">
                          <a:solidFill>
                            <a:srgbClr val="4C4D4F"/>
                          </a:solidFill>
                          <a:latin typeface="Calibri"/>
                          <a:cs typeface="Calibri"/>
                        </a:rPr>
                        <a:t> CAD CAM</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428625">
                        <a:lnSpc>
                          <a:spcPct val="100000"/>
                        </a:lnSpc>
                        <a:spcBef>
                          <a:spcPts val="180"/>
                        </a:spcBef>
                      </a:pPr>
                      <a:r>
                        <a:rPr lang="en-CA" sz="900" dirty="0">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5"/>
                  </a:ext>
                </a:extLst>
              </a:tr>
              <a:tr h="179122">
                <a:tc>
                  <a:txBody>
                    <a:bodyPr/>
                    <a:lstStyle/>
                    <a:p>
                      <a:pPr marL="635" algn="ctr">
                        <a:lnSpc>
                          <a:spcPct val="100000"/>
                        </a:lnSpc>
                        <a:spcBef>
                          <a:spcPts val="180"/>
                        </a:spcBef>
                      </a:pPr>
                      <a:r>
                        <a:rPr lang="en-CA" sz="900" spc="40" dirty="0">
                          <a:solidFill>
                            <a:srgbClr val="4C4D4F"/>
                          </a:solidFill>
                          <a:latin typeface="Calibri"/>
                          <a:cs typeface="Calibri"/>
                        </a:rPr>
                        <a:t>FABRICATION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428625">
                        <a:lnSpc>
                          <a:spcPct val="100000"/>
                        </a:lnSpc>
                        <a:spcBef>
                          <a:spcPts val="180"/>
                        </a:spcBef>
                      </a:pPr>
                      <a:r>
                        <a:rPr lang="en-CA" sz="900" dirty="0">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6"/>
                  </a:ext>
                </a:extLst>
              </a:tr>
              <a:tr h="179122">
                <a:tc>
                  <a:txBody>
                    <a:bodyPr/>
                    <a:lstStyle/>
                    <a:p>
                      <a:pPr marL="635" algn="ctr">
                        <a:lnSpc>
                          <a:spcPct val="100000"/>
                        </a:lnSpc>
                        <a:spcBef>
                          <a:spcPts val="180"/>
                        </a:spcBef>
                      </a:pPr>
                      <a:r>
                        <a:rPr lang="en-CA" sz="900" b="0" dirty="0">
                          <a:solidFill>
                            <a:schemeClr val="tx1">
                              <a:lumMod val="75000"/>
                              <a:lumOff val="25000"/>
                            </a:schemeClr>
                          </a:solidFill>
                          <a:latin typeface="Calibri"/>
                          <a:cs typeface="Calibri"/>
                        </a:rPr>
                        <a:t>SHIPMENT</a:t>
                      </a:r>
                      <a:endParaRPr sz="900" b="0" dirty="0">
                        <a:solidFill>
                          <a:schemeClr val="tx1">
                            <a:lumMod val="75000"/>
                            <a:lumOff val="25000"/>
                          </a:schemeClr>
                        </a:solidFill>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396240">
                        <a:lnSpc>
                          <a:spcPct val="100000"/>
                        </a:lnSpc>
                        <a:spcBef>
                          <a:spcPts val="180"/>
                        </a:spcBef>
                      </a:pPr>
                      <a:r>
                        <a:rPr lang="en-CA" sz="900" dirty="0">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7"/>
                  </a:ext>
                </a:extLst>
              </a:tr>
              <a:tr h="179122">
                <a:tc>
                  <a:txBody>
                    <a:bodyPr/>
                    <a:lstStyle/>
                    <a:p>
                      <a:pPr marL="635" algn="ctr">
                        <a:lnSpc>
                          <a:spcPct val="100000"/>
                        </a:lnSpc>
                        <a:spcBef>
                          <a:spcPts val="180"/>
                        </a:spcBef>
                      </a:pPr>
                      <a:r>
                        <a:rPr lang="en-CA" sz="900" spc="50" dirty="0">
                          <a:solidFill>
                            <a:srgbClr val="4C4D4F"/>
                          </a:solidFill>
                          <a:latin typeface="Calibri"/>
                          <a:cs typeface="Calibri"/>
                        </a:rPr>
                        <a:t>SPECIAL COAT </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396240">
                        <a:lnSpc>
                          <a:spcPct val="100000"/>
                        </a:lnSpc>
                        <a:spcBef>
                          <a:spcPts val="180"/>
                        </a:spcBef>
                      </a:pPr>
                      <a:r>
                        <a:rPr lang="en-CA" sz="900" spc="40" dirty="0">
                          <a:solidFill>
                            <a:srgbClr val="4C4D4F"/>
                          </a:solidFill>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8"/>
                  </a:ext>
                </a:extLst>
              </a:tr>
              <a:tr h="179121">
                <a:tc>
                  <a:txBody>
                    <a:bodyPr/>
                    <a:lstStyle/>
                    <a:p>
                      <a:pPr marL="635" algn="ctr">
                        <a:lnSpc>
                          <a:spcPct val="100000"/>
                        </a:lnSpc>
                        <a:spcBef>
                          <a:spcPts val="180"/>
                        </a:spcBef>
                      </a:pPr>
                      <a:r>
                        <a:rPr lang="en-CA" sz="900" spc="40" dirty="0">
                          <a:solidFill>
                            <a:srgbClr val="4C4D4F"/>
                          </a:solidFill>
                          <a:latin typeface="Calibri"/>
                          <a:cs typeface="Calibri"/>
                        </a:rPr>
                        <a:t>INSTALLATION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396240">
                        <a:lnSpc>
                          <a:spcPct val="100000"/>
                        </a:lnSpc>
                        <a:spcBef>
                          <a:spcPts val="180"/>
                        </a:spcBef>
                      </a:pPr>
                      <a:r>
                        <a:rPr lang="en-CA" sz="900" spc="40" dirty="0">
                          <a:solidFill>
                            <a:srgbClr val="4C4D4F"/>
                          </a:solidFill>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9"/>
                  </a:ext>
                </a:extLst>
              </a:tr>
              <a:tr h="179122">
                <a:tc>
                  <a:txBody>
                    <a:bodyPr/>
                    <a:lstStyle/>
                    <a:p>
                      <a:pPr marL="635" algn="ctr">
                        <a:lnSpc>
                          <a:spcPct val="100000"/>
                        </a:lnSpc>
                        <a:spcBef>
                          <a:spcPts val="180"/>
                        </a:spcBef>
                      </a:pPr>
                      <a:r>
                        <a:rPr lang="en-CA" sz="900" spc="25" dirty="0">
                          <a:solidFill>
                            <a:srgbClr val="4C4D4F"/>
                          </a:solidFill>
                          <a:latin typeface="Calibri"/>
                          <a:cs typeface="Calibri"/>
                        </a:rPr>
                        <a:t>ENGINEER STAMP</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396240">
                        <a:lnSpc>
                          <a:spcPct val="100000"/>
                        </a:lnSpc>
                        <a:spcBef>
                          <a:spcPts val="180"/>
                        </a:spcBef>
                      </a:pPr>
                      <a:r>
                        <a:rPr lang="en-CA" sz="900" spc="40" dirty="0">
                          <a:solidFill>
                            <a:srgbClr val="4C4D4F"/>
                          </a:solidFill>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10"/>
                  </a:ext>
                </a:extLst>
              </a:tr>
              <a:tr h="265954">
                <a:tc>
                  <a:txBody>
                    <a:bodyPr/>
                    <a:lstStyle/>
                    <a:p>
                      <a:pPr marL="635" algn="ctr">
                        <a:lnSpc>
                          <a:spcPct val="100000"/>
                        </a:lnSpc>
                        <a:spcBef>
                          <a:spcPts val="180"/>
                        </a:spcBef>
                      </a:pPr>
                      <a:r>
                        <a:rPr lang="en-CA" sz="900" spc="30" dirty="0">
                          <a:solidFill>
                            <a:srgbClr val="4C4D4F"/>
                          </a:solidFill>
                          <a:latin typeface="Calibri"/>
                          <a:cs typeface="Calibri"/>
                        </a:rPr>
                        <a:t>LIFT SERCIVES </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635" algn="ctr">
                        <a:lnSpc>
                          <a:spcPct val="100000"/>
                        </a:lnSpc>
                        <a:spcBef>
                          <a:spcPts val="180"/>
                        </a:spcBef>
                      </a:pPr>
                      <a:r>
                        <a:rPr lang="en-CA" sz="900" dirty="0">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11"/>
                  </a:ext>
                </a:extLst>
              </a:tr>
              <a:tr h="302996">
                <a:tc>
                  <a:txBody>
                    <a:bodyPr/>
                    <a:lstStyle/>
                    <a:p>
                      <a:pPr marL="635" algn="ctr">
                        <a:lnSpc>
                          <a:spcPct val="100000"/>
                        </a:lnSpc>
                        <a:spcBef>
                          <a:spcPts val="180"/>
                        </a:spcBef>
                      </a:pPr>
                      <a:r>
                        <a:rPr lang="en-CA" sz="900" spc="20" dirty="0">
                          <a:solidFill>
                            <a:srgbClr val="4C4D4F"/>
                          </a:solidFill>
                          <a:latin typeface="Calibri"/>
                          <a:cs typeface="Calibri"/>
                        </a:rPr>
                        <a:t>ALL AMERICA</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635" algn="ctr">
                        <a:lnSpc>
                          <a:spcPct val="100000"/>
                        </a:lnSpc>
                        <a:spcBef>
                          <a:spcPts val="180"/>
                        </a:spcBef>
                      </a:pPr>
                      <a:r>
                        <a:rPr lang="en-CA" sz="900" spc="45"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12"/>
                  </a:ext>
                </a:extLst>
              </a:tr>
            </a:tbl>
          </a:graphicData>
        </a:graphic>
      </p:graphicFrame>
      <p:sp>
        <p:nvSpPr>
          <p:cNvPr id="10" name="object 10"/>
          <p:cNvSpPr txBox="1">
            <a:spLocks noGrp="1"/>
          </p:cNvSpPr>
          <p:nvPr>
            <p:ph type="title"/>
          </p:nvPr>
        </p:nvSpPr>
        <p:spPr>
          <a:xfrm>
            <a:off x="849643" y="548074"/>
            <a:ext cx="3466465" cy="638175"/>
          </a:xfrm>
          <a:prstGeom prst="rect">
            <a:avLst/>
          </a:prstGeom>
        </p:spPr>
        <p:txBody>
          <a:bodyPr vert="horz" wrap="square" lIns="0" tIns="15240" rIns="0" bIns="0" rtlCol="0">
            <a:spAutoFit/>
          </a:bodyPr>
          <a:lstStyle/>
          <a:p>
            <a:pPr marL="12700">
              <a:lnSpc>
                <a:spcPct val="100000"/>
              </a:lnSpc>
              <a:spcBef>
                <a:spcPts val="120"/>
              </a:spcBef>
            </a:pPr>
            <a:r>
              <a:rPr lang="en-CA" spc="-60" dirty="0">
                <a:solidFill>
                  <a:schemeClr val="bg1">
                    <a:lumMod val="95000"/>
                  </a:schemeClr>
                </a:solidFill>
              </a:rPr>
              <a:t>COOL-IN-G</a:t>
            </a:r>
            <a:endParaRPr spc="-60" dirty="0">
              <a:solidFill>
                <a:schemeClr val="bg1">
                  <a:lumMod val="95000"/>
                </a:schemeClr>
              </a:solidFill>
            </a:endParaRPr>
          </a:p>
        </p:txBody>
      </p:sp>
      <p:pic>
        <p:nvPicPr>
          <p:cNvPr id="15" name="Picture 14" descr="Text&#10;&#10;Description automatically generated with medium confidence">
            <a:extLst>
              <a:ext uri="{FF2B5EF4-FFF2-40B4-BE49-F238E27FC236}">
                <a16:creationId xmlns:a16="http://schemas.microsoft.com/office/drawing/2014/main" id="{4599E86E-3F01-C84B-9CE2-25C040F19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691" y="5250312"/>
            <a:ext cx="2379024" cy="730045"/>
          </a:xfrm>
          <a:prstGeom prst="rect">
            <a:avLst/>
          </a:prstGeom>
        </p:spPr>
      </p:pic>
      <p:sp>
        <p:nvSpPr>
          <p:cNvPr id="16" name="object 5">
            <a:extLst>
              <a:ext uri="{FF2B5EF4-FFF2-40B4-BE49-F238E27FC236}">
                <a16:creationId xmlns:a16="http://schemas.microsoft.com/office/drawing/2014/main" id="{04B39FBF-61C2-054A-8635-3196DE28BAC6}"/>
              </a:ext>
            </a:extLst>
          </p:cNvPr>
          <p:cNvSpPr/>
          <p:nvPr/>
        </p:nvSpPr>
        <p:spPr>
          <a:xfrm>
            <a:off x="0" y="11594"/>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pic>
        <p:nvPicPr>
          <p:cNvPr id="17" name="Picture 16" descr="Logo, company name&#10;&#10;Description automatically generated">
            <a:extLst>
              <a:ext uri="{FF2B5EF4-FFF2-40B4-BE49-F238E27FC236}">
                <a16:creationId xmlns:a16="http://schemas.microsoft.com/office/drawing/2014/main" id="{A2066F58-FF5E-3F47-876A-C67293123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971" y="657506"/>
            <a:ext cx="2716050" cy="753794"/>
          </a:xfrm>
          <a:prstGeom prst="rect">
            <a:avLst/>
          </a:prstGeom>
        </p:spPr>
      </p:pic>
      <p:pic>
        <p:nvPicPr>
          <p:cNvPr id="23" name="Picture 22" descr="Logo&#10;&#10;Description automatically generated">
            <a:extLst>
              <a:ext uri="{FF2B5EF4-FFF2-40B4-BE49-F238E27FC236}">
                <a16:creationId xmlns:a16="http://schemas.microsoft.com/office/drawing/2014/main" id="{03546342-3092-734F-924C-9BF376AFB9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4688" y="82563"/>
            <a:ext cx="488876" cy="471946"/>
          </a:xfrm>
          <a:prstGeom prst="rect">
            <a:avLst/>
          </a:prstGeom>
        </p:spPr>
      </p:pic>
      <p:pic>
        <p:nvPicPr>
          <p:cNvPr id="12" name="Picture 11" descr="A picture containing text, indoor, projector&#10;&#10;Description automatically generated">
            <a:extLst>
              <a:ext uri="{FF2B5EF4-FFF2-40B4-BE49-F238E27FC236}">
                <a16:creationId xmlns:a16="http://schemas.microsoft.com/office/drawing/2014/main" id="{D4AD0080-918C-FD4A-A2C4-878D26A8A9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99" y="5988105"/>
            <a:ext cx="3362203" cy="3165953"/>
          </a:xfrm>
          <a:prstGeom prst="rect">
            <a:avLst/>
          </a:prstGeom>
        </p:spPr>
      </p:pic>
      <p:pic>
        <p:nvPicPr>
          <p:cNvPr id="14" name="Picture 13">
            <a:extLst>
              <a:ext uri="{FF2B5EF4-FFF2-40B4-BE49-F238E27FC236}">
                <a16:creationId xmlns:a16="http://schemas.microsoft.com/office/drawing/2014/main" id="{C722161A-EE28-6142-B0B1-6EC64062B6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6471" y="5988105"/>
            <a:ext cx="2135503" cy="3122405"/>
          </a:xfrm>
          <a:prstGeom prst="rect">
            <a:avLst/>
          </a:prstGeom>
        </p:spPr>
      </p:pic>
      <p:pic>
        <p:nvPicPr>
          <p:cNvPr id="21" name="Picture 20" descr="A picture containing text, wall, indoor, white&#10;&#10;Description automatically generated">
            <a:extLst>
              <a:ext uri="{FF2B5EF4-FFF2-40B4-BE49-F238E27FC236}">
                <a16:creationId xmlns:a16="http://schemas.microsoft.com/office/drawing/2014/main" id="{63CD0AA0-29FB-3645-B625-86EF1E9B14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62157" y="6029678"/>
            <a:ext cx="1920444" cy="30808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5</a:t>
            </a:r>
            <a:endParaRPr sz="1300" dirty="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22684"/>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8" name="object 8"/>
          <p:cNvSpPr txBox="1"/>
          <p:nvPr/>
        </p:nvSpPr>
        <p:spPr>
          <a:xfrm>
            <a:off x="875282" y="6869452"/>
            <a:ext cx="2401317" cy="600164"/>
          </a:xfrm>
          <a:prstGeom prst="rect">
            <a:avLst/>
          </a:prstGeom>
        </p:spPr>
        <p:txBody>
          <a:bodyPr vert="horz" wrap="square" lIns="0" tIns="15240" rIns="0" bIns="0" rtlCol="0">
            <a:spAutoFit/>
          </a:bodyPr>
          <a:lstStyle/>
          <a:p>
            <a:pPr marL="12700">
              <a:lnSpc>
                <a:spcPct val="100000"/>
              </a:lnSpc>
              <a:spcBef>
                <a:spcPts val="120"/>
              </a:spcBef>
            </a:pPr>
            <a:r>
              <a:rPr sz="2200" b="1" spc="10" dirty="0">
                <a:solidFill>
                  <a:srgbClr val="0476B9"/>
                </a:solidFill>
                <a:latin typeface="Lucida Sans"/>
                <a:cs typeface="Lucida Sans"/>
              </a:rPr>
              <a:t>2.</a:t>
            </a:r>
            <a:r>
              <a:rPr sz="2200" b="1" spc="-130" dirty="0">
                <a:solidFill>
                  <a:srgbClr val="0476B9"/>
                </a:solidFill>
                <a:latin typeface="Lucida Sans"/>
                <a:cs typeface="Lucida Sans"/>
              </a:rPr>
              <a:t> </a:t>
            </a:r>
            <a:r>
              <a:rPr lang="en-CA" sz="1600" b="1" spc="45" dirty="0">
                <a:solidFill>
                  <a:srgbClr val="0476B9"/>
                </a:solidFill>
                <a:latin typeface="Lucida Sans"/>
                <a:cs typeface="Lucida Sans"/>
              </a:rPr>
              <a:t>SUMINISTRO DE MATERIALES Y EPC</a:t>
            </a:r>
            <a:endParaRPr sz="1600" dirty="0">
              <a:latin typeface="Lucida Sans"/>
              <a:cs typeface="Lucida Sans"/>
            </a:endParaRPr>
          </a:p>
        </p:txBody>
      </p:sp>
      <p:sp>
        <p:nvSpPr>
          <p:cNvPr id="11" name="object 11"/>
          <p:cNvSpPr/>
          <p:nvPr/>
        </p:nvSpPr>
        <p:spPr>
          <a:xfrm>
            <a:off x="823969" y="1673181"/>
            <a:ext cx="350520" cy="350520"/>
          </a:xfrm>
          <a:custGeom>
            <a:avLst/>
            <a:gdLst/>
            <a:ahLst/>
            <a:cxnLst/>
            <a:rect l="l" t="t" r="r" b="b"/>
            <a:pathLst>
              <a:path w="350519" h="350519">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dirty="0"/>
          </a:p>
        </p:txBody>
      </p:sp>
      <p:sp>
        <p:nvSpPr>
          <p:cNvPr id="12" name="object 12"/>
          <p:cNvSpPr/>
          <p:nvPr/>
        </p:nvSpPr>
        <p:spPr>
          <a:xfrm>
            <a:off x="869181" y="1718390"/>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dirty="0"/>
          </a:p>
        </p:txBody>
      </p:sp>
      <p:sp>
        <p:nvSpPr>
          <p:cNvPr id="13" name="object 13"/>
          <p:cNvSpPr txBox="1"/>
          <p:nvPr/>
        </p:nvSpPr>
        <p:spPr>
          <a:xfrm>
            <a:off x="837183" y="940405"/>
            <a:ext cx="3013710" cy="1656736"/>
          </a:xfrm>
          <a:prstGeom prst="rect">
            <a:avLst/>
          </a:prstGeom>
        </p:spPr>
        <p:txBody>
          <a:bodyPr vert="horz" wrap="square" lIns="0" tIns="15240" rIns="0" bIns="0" rtlCol="0">
            <a:spAutoFit/>
          </a:bodyPr>
          <a:lstStyle/>
          <a:p>
            <a:pPr marL="222250">
              <a:lnSpc>
                <a:spcPct val="100000"/>
              </a:lnSpc>
              <a:spcBef>
                <a:spcPts val="120"/>
              </a:spcBef>
            </a:pPr>
            <a:r>
              <a:rPr lang="en-CA" sz="2600" b="1" spc="10" dirty="0">
                <a:solidFill>
                  <a:srgbClr val="A3BADE"/>
                </a:solidFill>
                <a:latin typeface="Lucida Sans"/>
                <a:cs typeface="Lucida Sans"/>
              </a:rPr>
              <a:t>PROCESO:</a:t>
            </a:r>
            <a:endParaRPr sz="2600" dirty="0">
              <a:latin typeface="Lucida Sans"/>
              <a:cs typeface="Lucida Sans"/>
            </a:endParaRPr>
          </a:p>
          <a:p>
            <a:pPr marL="50800">
              <a:lnSpc>
                <a:spcPct val="100000"/>
              </a:lnSpc>
              <a:spcBef>
                <a:spcPts val="2440"/>
              </a:spcBef>
            </a:pPr>
            <a:r>
              <a:rPr sz="2200" b="1" spc="-325" dirty="0">
                <a:solidFill>
                  <a:srgbClr val="0476B9"/>
                </a:solidFill>
                <a:latin typeface="Lucida Sans"/>
                <a:cs typeface="Lucida Sans"/>
              </a:rPr>
              <a:t>1</a:t>
            </a:r>
            <a:r>
              <a:rPr sz="2325" b="1" spc="-487" baseline="7168" dirty="0">
                <a:solidFill>
                  <a:srgbClr val="FFFFFF"/>
                </a:solidFill>
                <a:latin typeface="Lucida Sans"/>
                <a:cs typeface="Lucida Sans"/>
              </a:rPr>
              <a:t>1</a:t>
            </a:r>
            <a:r>
              <a:rPr sz="2200" b="1" spc="-325" dirty="0">
                <a:solidFill>
                  <a:srgbClr val="0476B9"/>
                </a:solidFill>
                <a:latin typeface="Lucida Sans"/>
                <a:cs typeface="Lucida Sans"/>
              </a:rPr>
              <a:t>.</a:t>
            </a:r>
            <a:r>
              <a:rPr sz="2200" b="1" spc="-135" dirty="0">
                <a:solidFill>
                  <a:srgbClr val="0476B9"/>
                </a:solidFill>
                <a:latin typeface="Lucida Sans"/>
                <a:cs typeface="Lucida Sans"/>
              </a:rPr>
              <a:t> </a:t>
            </a:r>
            <a:r>
              <a:rPr lang="en-CA" sz="2200" b="1" spc="40" dirty="0">
                <a:solidFill>
                  <a:srgbClr val="0476B9"/>
                </a:solidFill>
                <a:latin typeface="Lucida Sans"/>
                <a:cs typeface="Lucida Sans"/>
              </a:rPr>
              <a:t>DISENO</a:t>
            </a:r>
            <a:endParaRPr sz="2200" dirty="0">
              <a:latin typeface="Lucida Sans"/>
              <a:cs typeface="Lucida Sans"/>
            </a:endParaRPr>
          </a:p>
          <a:p>
            <a:pPr marL="50800">
              <a:lnSpc>
                <a:spcPct val="100000"/>
              </a:lnSpc>
              <a:spcBef>
                <a:spcPts val="760"/>
              </a:spcBef>
            </a:pPr>
            <a:r>
              <a:rPr lang="en-CA" sz="900" b="1" spc="15" dirty="0">
                <a:solidFill>
                  <a:srgbClr val="0476B9"/>
                </a:solidFill>
                <a:latin typeface="Lucida Sans"/>
                <a:cs typeface="Lucida Sans"/>
              </a:rPr>
              <a:t>ACERO</a:t>
            </a:r>
            <a:endParaRPr sz="900" dirty="0">
              <a:latin typeface="Lucida Sans"/>
              <a:cs typeface="Lucida Sans"/>
            </a:endParaRPr>
          </a:p>
          <a:p>
            <a:pPr marL="50800" marR="92710" algn="just">
              <a:lnSpc>
                <a:spcPct val="111100"/>
              </a:lnSpc>
              <a:spcBef>
                <a:spcPts val="290"/>
              </a:spcBef>
            </a:pPr>
            <a:endParaRPr sz="900" dirty="0">
              <a:latin typeface="Calibri"/>
              <a:cs typeface="Calibri"/>
            </a:endParaRPr>
          </a:p>
          <a:p>
            <a:pPr>
              <a:lnSpc>
                <a:spcPct val="100000"/>
              </a:lnSpc>
              <a:spcBef>
                <a:spcPts val="40"/>
              </a:spcBef>
            </a:pPr>
            <a:endParaRPr sz="1050" dirty="0">
              <a:latin typeface="Calibri"/>
              <a:cs typeface="Calibri"/>
            </a:endParaRPr>
          </a:p>
        </p:txBody>
      </p:sp>
      <p:sp>
        <p:nvSpPr>
          <p:cNvPr id="14" name="object 14"/>
          <p:cNvSpPr/>
          <p:nvPr/>
        </p:nvSpPr>
        <p:spPr>
          <a:xfrm>
            <a:off x="823969" y="6880863"/>
            <a:ext cx="350520" cy="350520"/>
          </a:xfrm>
          <a:custGeom>
            <a:avLst/>
            <a:gdLst/>
            <a:ahLst/>
            <a:cxnLst/>
            <a:rect l="l" t="t" r="r" b="b"/>
            <a:pathLst>
              <a:path w="350519" h="350520">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dirty="0"/>
          </a:p>
        </p:txBody>
      </p:sp>
      <p:sp>
        <p:nvSpPr>
          <p:cNvPr id="15" name="object 15"/>
          <p:cNvSpPr/>
          <p:nvPr/>
        </p:nvSpPr>
        <p:spPr>
          <a:xfrm>
            <a:off x="869181" y="6926071"/>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dirty="0"/>
          </a:p>
        </p:txBody>
      </p:sp>
      <p:sp>
        <p:nvSpPr>
          <p:cNvPr id="16" name="object 16"/>
          <p:cNvSpPr txBox="1"/>
          <p:nvPr/>
        </p:nvSpPr>
        <p:spPr>
          <a:xfrm>
            <a:off x="927818" y="6911765"/>
            <a:ext cx="142875" cy="263525"/>
          </a:xfrm>
          <a:prstGeom prst="rect">
            <a:avLst/>
          </a:prstGeom>
        </p:spPr>
        <p:txBody>
          <a:bodyPr vert="horz" wrap="square" lIns="0" tIns="13335" rIns="0" bIns="0" rtlCol="0">
            <a:spAutoFit/>
          </a:bodyPr>
          <a:lstStyle/>
          <a:p>
            <a:pPr marL="12700">
              <a:lnSpc>
                <a:spcPct val="100000"/>
              </a:lnSpc>
              <a:spcBef>
                <a:spcPts val="105"/>
              </a:spcBef>
            </a:pPr>
            <a:r>
              <a:rPr sz="1550" b="1" spc="-70" dirty="0">
                <a:solidFill>
                  <a:srgbClr val="FFFFFF"/>
                </a:solidFill>
                <a:latin typeface="Lucida Sans"/>
                <a:cs typeface="Lucida Sans"/>
              </a:rPr>
              <a:t>2</a:t>
            </a:r>
            <a:endParaRPr sz="1550" dirty="0">
              <a:latin typeface="Lucida Sans"/>
              <a:cs typeface="Lucida Sans"/>
            </a:endParaRPr>
          </a:p>
        </p:txBody>
      </p:sp>
      <p:sp>
        <p:nvSpPr>
          <p:cNvPr id="17" name="object 17"/>
          <p:cNvSpPr/>
          <p:nvPr/>
        </p:nvSpPr>
        <p:spPr>
          <a:xfrm>
            <a:off x="3940524" y="1673181"/>
            <a:ext cx="350520" cy="350520"/>
          </a:xfrm>
          <a:custGeom>
            <a:avLst/>
            <a:gdLst/>
            <a:ahLst/>
            <a:cxnLst/>
            <a:rect l="l" t="t" r="r" b="b"/>
            <a:pathLst>
              <a:path w="350520" h="350519">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dirty="0"/>
          </a:p>
        </p:txBody>
      </p:sp>
      <p:sp>
        <p:nvSpPr>
          <p:cNvPr id="18" name="object 18"/>
          <p:cNvSpPr/>
          <p:nvPr/>
        </p:nvSpPr>
        <p:spPr>
          <a:xfrm>
            <a:off x="3985736" y="1718390"/>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dirty="0"/>
          </a:p>
        </p:txBody>
      </p:sp>
      <p:sp>
        <p:nvSpPr>
          <p:cNvPr id="19" name="object 19"/>
          <p:cNvSpPr/>
          <p:nvPr/>
        </p:nvSpPr>
        <p:spPr>
          <a:xfrm>
            <a:off x="3940524" y="3067075"/>
            <a:ext cx="350520" cy="350520"/>
          </a:xfrm>
          <a:custGeom>
            <a:avLst/>
            <a:gdLst/>
            <a:ahLst/>
            <a:cxnLst/>
            <a:rect l="l" t="t" r="r" b="b"/>
            <a:pathLst>
              <a:path w="350520" h="350520">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dirty="0"/>
          </a:p>
        </p:txBody>
      </p:sp>
      <p:sp>
        <p:nvSpPr>
          <p:cNvPr id="20" name="object 20"/>
          <p:cNvSpPr/>
          <p:nvPr/>
        </p:nvSpPr>
        <p:spPr>
          <a:xfrm>
            <a:off x="3985736" y="3112283"/>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dirty="0"/>
          </a:p>
        </p:txBody>
      </p:sp>
      <p:sp>
        <p:nvSpPr>
          <p:cNvPr id="21" name="object 21"/>
          <p:cNvSpPr txBox="1">
            <a:spLocks noGrp="1"/>
          </p:cNvSpPr>
          <p:nvPr>
            <p:ph sz="half" idx="3"/>
          </p:nvPr>
        </p:nvSpPr>
        <p:spPr>
          <a:xfrm>
            <a:off x="3943603" y="1646704"/>
            <a:ext cx="3013709" cy="1994649"/>
          </a:xfrm>
          <a:prstGeom prst="rect">
            <a:avLst/>
          </a:prstGeom>
        </p:spPr>
        <p:txBody>
          <a:bodyPr vert="horz" wrap="square" lIns="0" tIns="15240" rIns="0" bIns="0" rtlCol="0">
            <a:spAutoFit/>
          </a:bodyPr>
          <a:lstStyle/>
          <a:p>
            <a:pPr marL="38100">
              <a:lnSpc>
                <a:spcPct val="100000"/>
              </a:lnSpc>
              <a:spcBef>
                <a:spcPts val="120"/>
              </a:spcBef>
            </a:pPr>
            <a:r>
              <a:rPr spc="-325" dirty="0"/>
              <a:t>3</a:t>
            </a:r>
            <a:r>
              <a:rPr sz="2325" spc="-487" baseline="7168" dirty="0">
                <a:solidFill>
                  <a:srgbClr val="FFFFFF"/>
                </a:solidFill>
              </a:rPr>
              <a:t>3</a:t>
            </a:r>
            <a:r>
              <a:rPr sz="2200" spc="-325" dirty="0"/>
              <a:t>.</a:t>
            </a:r>
            <a:r>
              <a:rPr sz="2200" spc="-55" dirty="0"/>
              <a:t> </a:t>
            </a:r>
            <a:r>
              <a:rPr lang="en-CA" sz="2200" spc="30" dirty="0"/>
              <a:t>FABRICACION </a:t>
            </a:r>
            <a:r>
              <a:rPr lang="en-CA" spc="30" dirty="0"/>
              <a:t> </a:t>
            </a:r>
            <a:endParaRPr lang="en-CA" dirty="0"/>
          </a:p>
          <a:p>
            <a:pPr marL="38100">
              <a:lnSpc>
                <a:spcPct val="100000"/>
              </a:lnSpc>
              <a:spcBef>
                <a:spcPts val="120"/>
              </a:spcBef>
            </a:pPr>
            <a:endParaRPr lang="en-CA" sz="900" b="0" spc="80" dirty="0">
              <a:solidFill>
                <a:srgbClr val="4C4D4F"/>
              </a:solidFill>
              <a:latin typeface="Calibri"/>
              <a:cs typeface="Calibri"/>
            </a:endParaRPr>
          </a:p>
          <a:p>
            <a:pPr marL="38100">
              <a:lnSpc>
                <a:spcPct val="100000"/>
              </a:lnSpc>
              <a:spcBef>
                <a:spcPts val="120"/>
              </a:spcBef>
            </a:pPr>
            <a:endParaRPr lang="es-MX" sz="900" b="0" spc="80">
              <a:solidFill>
                <a:srgbClr val="4C4D4F"/>
              </a:solidFill>
              <a:latin typeface="Calibri"/>
              <a:cs typeface="Calibri"/>
            </a:endParaRPr>
          </a:p>
          <a:p>
            <a:pPr marL="38100" marR="227965">
              <a:lnSpc>
                <a:spcPct val="111100"/>
              </a:lnSpc>
              <a:spcBef>
                <a:spcPts val="640"/>
              </a:spcBef>
            </a:pPr>
            <a:endParaRPr lang="en-CA" sz="900" b="0" spc="80" dirty="0">
              <a:solidFill>
                <a:srgbClr val="4C4D4F"/>
              </a:solidFill>
              <a:latin typeface="Calibri"/>
              <a:cs typeface="Calibri"/>
            </a:endParaRPr>
          </a:p>
          <a:p>
            <a:pPr marL="38100" marR="227965">
              <a:lnSpc>
                <a:spcPct val="111100"/>
              </a:lnSpc>
              <a:spcBef>
                <a:spcPts val="640"/>
              </a:spcBef>
            </a:pPr>
            <a:endParaRPr lang="en-CA" sz="900" b="0" spc="80" dirty="0">
              <a:solidFill>
                <a:srgbClr val="4C4D4F"/>
              </a:solidFill>
              <a:latin typeface="Calibri"/>
              <a:cs typeface="Calibri"/>
            </a:endParaRPr>
          </a:p>
          <a:p>
            <a:pPr marL="38100" marR="227965">
              <a:lnSpc>
                <a:spcPct val="111100"/>
              </a:lnSpc>
              <a:spcBef>
                <a:spcPts val="640"/>
              </a:spcBef>
            </a:pPr>
            <a:endParaRPr lang="en-CA" sz="900" dirty="0">
              <a:latin typeface="Calibri"/>
              <a:cs typeface="Calibri"/>
            </a:endParaRPr>
          </a:p>
          <a:p>
            <a:pPr marL="38100" marR="247015">
              <a:lnSpc>
                <a:spcPts val="2400"/>
              </a:lnSpc>
              <a:spcBef>
                <a:spcPts val="930"/>
              </a:spcBef>
            </a:pPr>
            <a:r>
              <a:rPr lang="en-CA" spc="-325" dirty="0"/>
              <a:t> </a:t>
            </a:r>
            <a:r>
              <a:rPr lang="en-CA" spc="-325" dirty="0">
                <a:solidFill>
                  <a:schemeClr val="bg1"/>
                </a:solidFill>
              </a:rPr>
              <a:t>4.</a:t>
            </a:r>
            <a:r>
              <a:rPr lang="en-CA" sz="2325" spc="-487" baseline="12544" dirty="0">
                <a:solidFill>
                  <a:srgbClr val="FFFFFF"/>
                </a:solidFill>
              </a:rPr>
              <a:t>        </a:t>
            </a:r>
            <a:r>
              <a:rPr lang="en-CA" sz="2200" spc="-35" dirty="0"/>
              <a:t>INSTALACION</a:t>
            </a:r>
            <a:endParaRPr lang="en-CA" sz="2200" dirty="0"/>
          </a:p>
          <a:p>
            <a:pPr marL="38100" marR="93345">
              <a:lnSpc>
                <a:spcPct val="111100"/>
              </a:lnSpc>
              <a:spcBef>
                <a:spcPts val="600"/>
              </a:spcBef>
            </a:pPr>
            <a:endParaRPr lang="es-MX" sz="900">
              <a:latin typeface="Calibri"/>
              <a:cs typeface="Calibri"/>
            </a:endParaRPr>
          </a:p>
        </p:txBody>
      </p:sp>
      <p:sp>
        <p:nvSpPr>
          <p:cNvPr id="23" name="Title 22">
            <a:extLst>
              <a:ext uri="{FF2B5EF4-FFF2-40B4-BE49-F238E27FC236}">
                <a16:creationId xmlns:a16="http://schemas.microsoft.com/office/drawing/2014/main" id="{7FB1E538-93AA-2D41-8B2C-E29541921A61}"/>
              </a:ext>
            </a:extLst>
          </p:cNvPr>
          <p:cNvSpPr>
            <a:spLocks noGrp="1"/>
          </p:cNvSpPr>
          <p:nvPr>
            <p:ph type="title"/>
          </p:nvPr>
        </p:nvSpPr>
        <p:spPr>
          <a:xfrm>
            <a:off x="901700" y="474850"/>
            <a:ext cx="4432300" cy="430887"/>
          </a:xfrm>
        </p:spPr>
        <p:txBody>
          <a:bodyPr/>
          <a:lstStyle/>
          <a:p>
            <a:r>
              <a:rPr lang="en-US" sz="2800" dirty="0"/>
              <a:t>TIPO - A – ACC</a:t>
            </a:r>
          </a:p>
        </p:txBody>
      </p:sp>
      <p:pic>
        <p:nvPicPr>
          <p:cNvPr id="28" name="Picture 27" descr="Logo, company name&#10;&#10;Description automatically generated">
            <a:extLst>
              <a:ext uri="{FF2B5EF4-FFF2-40B4-BE49-F238E27FC236}">
                <a16:creationId xmlns:a16="http://schemas.microsoft.com/office/drawing/2014/main" id="{D1657E1D-F10F-4348-844F-2976EA022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0150" y="692761"/>
            <a:ext cx="1447800" cy="502433"/>
          </a:xfrm>
          <a:prstGeom prst="rect">
            <a:avLst/>
          </a:prstGeom>
        </p:spPr>
      </p:pic>
      <p:pic>
        <p:nvPicPr>
          <p:cNvPr id="29" name="Picture 28" descr="Text&#10;&#10;Description automatically generated with medium confidence">
            <a:extLst>
              <a:ext uri="{FF2B5EF4-FFF2-40B4-BE49-F238E27FC236}">
                <a16:creationId xmlns:a16="http://schemas.microsoft.com/office/drawing/2014/main" id="{1CD78959-EDA9-5B4E-BEDB-52882965A9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0445" y="36891"/>
            <a:ext cx="1004336" cy="308198"/>
          </a:xfrm>
          <a:prstGeom prst="rect">
            <a:avLst/>
          </a:prstGeom>
        </p:spPr>
      </p:pic>
      <p:pic>
        <p:nvPicPr>
          <p:cNvPr id="10" name="Picture 9" descr="A picture containing outdoor&#10;&#10;Description automatically generated">
            <a:extLst>
              <a:ext uri="{FF2B5EF4-FFF2-40B4-BE49-F238E27FC236}">
                <a16:creationId xmlns:a16="http://schemas.microsoft.com/office/drawing/2014/main" id="{2C90CE1C-54BA-D049-BB18-21993DC97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0735" y="6789444"/>
            <a:ext cx="3919444" cy="2895821"/>
          </a:xfrm>
          <a:prstGeom prst="rect">
            <a:avLst/>
          </a:prstGeom>
        </p:spPr>
      </p:pic>
      <p:pic>
        <p:nvPicPr>
          <p:cNvPr id="24" name="Picture 23" descr="A picture containing text, seat, table&#10;&#10;Description automatically generated">
            <a:extLst>
              <a:ext uri="{FF2B5EF4-FFF2-40B4-BE49-F238E27FC236}">
                <a16:creationId xmlns:a16="http://schemas.microsoft.com/office/drawing/2014/main" id="{70F7A260-59A9-6745-8DF1-6787EE2BEA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5736" y="2068909"/>
            <a:ext cx="2970816" cy="966810"/>
          </a:xfrm>
          <a:prstGeom prst="rect">
            <a:avLst/>
          </a:prstGeom>
        </p:spPr>
      </p:pic>
      <p:pic>
        <p:nvPicPr>
          <p:cNvPr id="34" name="Picture 33">
            <a:extLst>
              <a:ext uri="{FF2B5EF4-FFF2-40B4-BE49-F238E27FC236}">
                <a16:creationId xmlns:a16="http://schemas.microsoft.com/office/drawing/2014/main" id="{4BEE9D91-8547-484D-AEFE-163A55C4AE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022" y="4596824"/>
            <a:ext cx="3046576" cy="2183972"/>
          </a:xfrm>
          <a:prstGeom prst="rect">
            <a:avLst/>
          </a:prstGeom>
        </p:spPr>
      </p:pic>
      <p:pic>
        <p:nvPicPr>
          <p:cNvPr id="39" name="Picture 38" descr="A picture containing text, outdoor&#10;&#10;Description automatically generated">
            <a:extLst>
              <a:ext uri="{FF2B5EF4-FFF2-40B4-BE49-F238E27FC236}">
                <a16:creationId xmlns:a16="http://schemas.microsoft.com/office/drawing/2014/main" id="{A1523747-1908-7D4E-AB63-6106A49218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022" y="7602035"/>
            <a:ext cx="3117253" cy="1866545"/>
          </a:xfrm>
          <a:prstGeom prst="rect">
            <a:avLst/>
          </a:prstGeom>
        </p:spPr>
      </p:pic>
      <p:pic>
        <p:nvPicPr>
          <p:cNvPr id="41" name="Picture 40" descr="A picture containing building&#10;&#10;Description automatically generated">
            <a:extLst>
              <a:ext uri="{FF2B5EF4-FFF2-40B4-BE49-F238E27FC236}">
                <a16:creationId xmlns:a16="http://schemas.microsoft.com/office/drawing/2014/main" id="{A4FDEBE1-0F6E-2D43-AAAA-95B5533A68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0735" y="3667500"/>
            <a:ext cx="3919444" cy="2794285"/>
          </a:xfrm>
          <a:prstGeom prst="rect">
            <a:avLst/>
          </a:prstGeom>
        </p:spPr>
      </p:pic>
      <p:pic>
        <p:nvPicPr>
          <p:cNvPr id="43" name="Picture 42" descr="A model of a space ship&#10;&#10;Description automatically generated with low confidence">
            <a:extLst>
              <a:ext uri="{FF2B5EF4-FFF2-40B4-BE49-F238E27FC236}">
                <a16:creationId xmlns:a16="http://schemas.microsoft.com/office/drawing/2014/main" id="{3681BC47-2960-8E40-951B-4863E6C6FE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6819" y="2268734"/>
            <a:ext cx="2759779" cy="1866545"/>
          </a:xfrm>
          <a:prstGeom prst="rect">
            <a:avLst/>
          </a:prstGeom>
        </p:spPr>
      </p:pic>
      <p:pic>
        <p:nvPicPr>
          <p:cNvPr id="45" name="Picture 44" descr="Logo&#10;&#10;Description automatically generated">
            <a:extLst>
              <a:ext uri="{FF2B5EF4-FFF2-40B4-BE49-F238E27FC236}">
                <a16:creationId xmlns:a16="http://schemas.microsoft.com/office/drawing/2014/main" id="{35985CED-909C-1945-849B-F46E1418C9B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70573" y="1252106"/>
            <a:ext cx="488876" cy="4719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6</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9822"/>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7" name="object 7"/>
          <p:cNvSpPr txBox="1">
            <a:spLocks noGrp="1"/>
          </p:cNvSpPr>
          <p:nvPr>
            <p:ph type="title"/>
          </p:nvPr>
        </p:nvSpPr>
        <p:spPr>
          <a:xfrm>
            <a:off x="901700" y="474850"/>
            <a:ext cx="4051300" cy="630942"/>
          </a:xfrm>
          <a:prstGeom prst="rect">
            <a:avLst/>
          </a:prstGeom>
        </p:spPr>
        <p:txBody>
          <a:bodyPr vert="horz" wrap="square" lIns="0" tIns="15240" rIns="0" bIns="0" rtlCol="0">
            <a:spAutoFit/>
          </a:bodyPr>
          <a:lstStyle/>
          <a:p>
            <a:pPr marL="12700">
              <a:lnSpc>
                <a:spcPct val="100000"/>
              </a:lnSpc>
              <a:spcBef>
                <a:spcPts val="120"/>
              </a:spcBef>
            </a:pPr>
            <a:r>
              <a:rPr lang="en-CA" spc="-20" dirty="0"/>
              <a:t>MODULARES </a:t>
            </a:r>
            <a:endParaRPr spc="-20" dirty="0"/>
          </a:p>
        </p:txBody>
      </p:sp>
      <p:sp>
        <p:nvSpPr>
          <p:cNvPr id="8" name="object 8"/>
          <p:cNvSpPr txBox="1"/>
          <p:nvPr/>
        </p:nvSpPr>
        <p:spPr>
          <a:xfrm>
            <a:off x="893159" y="932232"/>
            <a:ext cx="5455412" cy="931345"/>
          </a:xfrm>
          <a:prstGeom prst="rect">
            <a:avLst/>
          </a:prstGeom>
        </p:spPr>
        <p:txBody>
          <a:bodyPr vert="horz" wrap="square" lIns="0" tIns="15240" rIns="0" bIns="0" rtlCol="0">
            <a:spAutoFit/>
          </a:bodyPr>
          <a:lstStyle/>
          <a:p>
            <a:pPr marL="165735">
              <a:lnSpc>
                <a:spcPct val="100000"/>
              </a:lnSpc>
              <a:spcBef>
                <a:spcPts val="120"/>
              </a:spcBef>
            </a:pPr>
            <a:r>
              <a:rPr lang="en-CA" sz="2600" b="1" spc="-40" dirty="0">
                <a:solidFill>
                  <a:srgbClr val="A3BADE"/>
                </a:solidFill>
                <a:latin typeface="Lucida Sans"/>
                <a:cs typeface="Lucida Sans"/>
              </a:rPr>
              <a:t>CELDAS </a:t>
            </a:r>
          </a:p>
          <a:p>
            <a:pPr marL="12700" marR="5080" algn="just">
              <a:lnSpc>
                <a:spcPts val="1200"/>
              </a:lnSpc>
              <a:spcBef>
                <a:spcPts val="2690"/>
              </a:spcBef>
            </a:pPr>
            <a:r>
              <a:rPr lang="es-MX" sz="1600" b="1" spc="45" dirty="0">
                <a:solidFill>
                  <a:schemeClr val="tx1">
                    <a:lumMod val="50000"/>
                    <a:lumOff val="50000"/>
                  </a:schemeClr>
                </a:solidFill>
                <a:latin typeface="Calibri"/>
                <a:cs typeface="Calibri"/>
              </a:rPr>
              <a:t>Simple + Fuerte  = Confiable</a:t>
            </a:r>
            <a:endParaRPr lang="en-CA" sz="1600" dirty="0">
              <a:solidFill>
                <a:schemeClr val="tx1">
                  <a:lumMod val="50000"/>
                  <a:lumOff val="50000"/>
                </a:schemeClr>
              </a:solidFill>
              <a:latin typeface="Calibri"/>
              <a:cs typeface="Calibri"/>
            </a:endParaRPr>
          </a:p>
        </p:txBody>
      </p:sp>
      <p:sp>
        <p:nvSpPr>
          <p:cNvPr id="11" name="object 11"/>
          <p:cNvSpPr txBox="1"/>
          <p:nvPr/>
        </p:nvSpPr>
        <p:spPr>
          <a:xfrm>
            <a:off x="945388" y="7421073"/>
            <a:ext cx="2696845" cy="2244845"/>
          </a:xfrm>
          <a:prstGeom prst="rect">
            <a:avLst/>
          </a:prstGeom>
        </p:spPr>
        <p:txBody>
          <a:bodyPr vert="horz" wrap="square" lIns="0" tIns="64135" rIns="0" bIns="0" rtlCol="0">
            <a:spAutoFit/>
          </a:bodyPr>
          <a:lstStyle/>
          <a:p>
            <a:pPr marL="12700">
              <a:lnSpc>
                <a:spcPct val="100000"/>
              </a:lnSpc>
              <a:spcBef>
                <a:spcPts val="505"/>
              </a:spcBef>
            </a:pPr>
            <a:r>
              <a:rPr lang="en-CA" sz="900" b="1" spc="-10" dirty="0">
                <a:solidFill>
                  <a:srgbClr val="0476B9"/>
                </a:solidFill>
                <a:latin typeface="Lucida Sans"/>
                <a:cs typeface="Lucida Sans"/>
              </a:rPr>
              <a:t>Celdas Moduladas</a:t>
            </a:r>
          </a:p>
          <a:p>
            <a:pPr marL="12700" algn="just">
              <a:spcBef>
                <a:spcPts val="409"/>
              </a:spcBef>
            </a:pPr>
            <a:r>
              <a:rPr lang="es-ES" sz="900" dirty="0">
                <a:solidFill>
                  <a:schemeClr val="tx1">
                    <a:lumMod val="50000"/>
                    <a:lumOff val="50000"/>
                  </a:schemeClr>
                </a:solidFill>
              </a:rPr>
              <a:t>Nuestros módulos están fabricados en forma de celdas  para facilitar su mantenimiento, traslado, fabricación e instalación, obteniendo así una mayor eficiencia y mejora en los costos de producción, crecimiento futuro y mantenimiento. El tamaño de cada celda modulada para una mayor eficiencia en aerocondensadores de más de 300 MW de producción total y hasta 1200 MW se calcula para un fácil manejo de 15 -19 MW de condensado de vapor. (Esto puede variar dependiendo de la temperatura del lugar, altura y otras variables). Permitiendo un proyecto dinámico Simple, Fuerte y muy confiable además de mejor control de la operación y ahorros futuros para crecimiento a futuro de MW.</a:t>
            </a:r>
          </a:p>
          <a:p>
            <a:pPr marL="12700" algn="just">
              <a:spcBef>
                <a:spcPts val="409"/>
              </a:spcBef>
            </a:pPr>
            <a:endParaRPr lang="es-MX" sz="900" dirty="0">
              <a:solidFill>
                <a:schemeClr val="tx1">
                  <a:lumMod val="50000"/>
                  <a:lumOff val="50000"/>
                </a:schemeClr>
              </a:solidFill>
              <a:latin typeface="Calibri"/>
              <a:cs typeface="Calibri"/>
            </a:endParaRPr>
          </a:p>
        </p:txBody>
      </p:sp>
      <p:sp>
        <p:nvSpPr>
          <p:cNvPr id="12" name="object 12"/>
          <p:cNvSpPr txBox="1"/>
          <p:nvPr/>
        </p:nvSpPr>
        <p:spPr>
          <a:xfrm>
            <a:off x="3764788" y="7457649"/>
            <a:ext cx="2674620" cy="1992852"/>
          </a:xfrm>
          <a:prstGeom prst="rect">
            <a:avLst/>
          </a:prstGeom>
        </p:spPr>
        <p:txBody>
          <a:bodyPr vert="horz" wrap="square" lIns="0" tIns="27939" rIns="0" bIns="0" rtlCol="0">
            <a:spAutoFit/>
          </a:bodyPr>
          <a:lstStyle/>
          <a:p>
            <a:pPr marL="12700" algn="just">
              <a:spcBef>
                <a:spcPts val="219"/>
              </a:spcBef>
            </a:pPr>
            <a:r>
              <a:rPr lang="es-ES" sz="900" dirty="0">
                <a:solidFill>
                  <a:schemeClr val="tx1">
                    <a:lumMod val="50000"/>
                    <a:lumOff val="50000"/>
                  </a:schemeClr>
                </a:solidFill>
              </a:rPr>
              <a:t>El diseño de una sola hilera junto con nuestro sistema de aletas en “G”de soldadura fuerte sobrepasa el desempeño requerido para la mayoría de las condiciones ambientales de -10oC a 60oC. Cada celda está preparada para funcionar de manera autónoma o en conjunto con control del ralentí, lo que nos permite continuar con el funcionamiento del Aerocondensador  en caso de falla o mantenimiento de los sistemas de impulsión del ventilador. También podemos integrar en nuestros modelos los sistemas de limpieza por chorro de agua a presión de forma modulada o combinada, de forma automática y programada, garantizando un factor de limpieza óptimo para mejor  transferencia térmica.</a:t>
            </a:r>
          </a:p>
          <a:p>
            <a:pPr marL="12700" algn="just">
              <a:lnSpc>
                <a:spcPct val="100000"/>
              </a:lnSpc>
              <a:spcBef>
                <a:spcPts val="219"/>
              </a:spcBef>
            </a:pPr>
            <a:endParaRPr lang="es-MX" sz="900" spc="15" dirty="0">
              <a:solidFill>
                <a:schemeClr val="tx1">
                  <a:lumMod val="50000"/>
                  <a:lumOff val="50000"/>
                </a:schemeClr>
              </a:solidFill>
              <a:latin typeface="Calibri"/>
              <a:cs typeface="Calibri"/>
            </a:endParaRPr>
          </a:p>
        </p:txBody>
      </p:sp>
      <p:pic>
        <p:nvPicPr>
          <p:cNvPr id="14" name="Picture 13" descr="Logo, company name&#10;&#10;Description automatically generated">
            <a:extLst>
              <a:ext uri="{FF2B5EF4-FFF2-40B4-BE49-F238E27FC236}">
                <a16:creationId xmlns:a16="http://schemas.microsoft.com/office/drawing/2014/main" id="{7E351BC2-7307-5740-AB71-F6DFACA354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4141" y="834694"/>
            <a:ext cx="1447800" cy="40181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86E536DF-00CF-0349-A0C7-DE769611B4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429" y="6325554"/>
            <a:ext cx="1790771" cy="730045"/>
          </a:xfrm>
          <a:prstGeom prst="rect">
            <a:avLst/>
          </a:prstGeom>
        </p:spPr>
      </p:pic>
      <p:pic>
        <p:nvPicPr>
          <p:cNvPr id="20" name="Picture 19">
            <a:extLst>
              <a:ext uri="{FF2B5EF4-FFF2-40B4-BE49-F238E27FC236}">
                <a16:creationId xmlns:a16="http://schemas.microsoft.com/office/drawing/2014/main" id="{244290F9-0DA9-6048-B9A9-6F06816FAF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2100861"/>
            <a:ext cx="7357819" cy="4066891"/>
          </a:xfrm>
          <a:prstGeom prst="rect">
            <a:avLst/>
          </a:prstGeom>
        </p:spPr>
      </p:pic>
      <p:pic>
        <p:nvPicPr>
          <p:cNvPr id="21" name="Picture 20" descr="Logo&#10;&#10;Description automatically generated">
            <a:extLst>
              <a:ext uri="{FF2B5EF4-FFF2-40B4-BE49-F238E27FC236}">
                <a16:creationId xmlns:a16="http://schemas.microsoft.com/office/drawing/2014/main" id="{EEEA36EB-EF97-BA46-8361-71A7D9A71F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6262" y="164786"/>
            <a:ext cx="488876" cy="471946"/>
          </a:xfrm>
          <a:prstGeom prst="rect">
            <a:avLst/>
          </a:prstGeom>
        </p:spPr>
      </p:pic>
      <p:pic>
        <p:nvPicPr>
          <p:cNvPr id="16" name="Picture 15" descr="A close-up of a piece of paper&#10;&#10;Description automatically generated with low confidence">
            <a:extLst>
              <a:ext uri="{FF2B5EF4-FFF2-40B4-BE49-F238E27FC236}">
                <a16:creationId xmlns:a16="http://schemas.microsoft.com/office/drawing/2014/main" id="{4DB58C5F-B79B-6540-B4A4-B4A5610F3F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834" y="6219811"/>
            <a:ext cx="919566" cy="1140952"/>
          </a:xfrm>
          <a:prstGeom prst="rect">
            <a:avLst/>
          </a:prstGeom>
        </p:spPr>
      </p:pic>
      <p:pic>
        <p:nvPicPr>
          <p:cNvPr id="17" name="Picture 16" descr="A picture containing metal, silver&#10;&#10;Description automatically generated">
            <a:extLst>
              <a:ext uri="{FF2B5EF4-FFF2-40B4-BE49-F238E27FC236}">
                <a16:creationId xmlns:a16="http://schemas.microsoft.com/office/drawing/2014/main" id="{85F6A426-90DD-AE43-B2F7-C0218D2999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35190" y="6234595"/>
            <a:ext cx="919565" cy="1126168"/>
          </a:xfrm>
          <a:prstGeom prst="rect">
            <a:avLst/>
          </a:prstGeom>
        </p:spPr>
      </p:pic>
      <p:pic>
        <p:nvPicPr>
          <p:cNvPr id="10" name="Picture 9" descr="A picture containing text, indoor, remote, controller&#10;&#10;Description automatically generated">
            <a:extLst>
              <a:ext uri="{FF2B5EF4-FFF2-40B4-BE49-F238E27FC236}">
                <a16:creationId xmlns:a16="http://schemas.microsoft.com/office/drawing/2014/main" id="{15AD3BB7-51C1-B745-8EED-514F1E618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755" y="6325555"/>
            <a:ext cx="1760314" cy="988710"/>
          </a:xfrm>
          <a:prstGeom prst="rect">
            <a:avLst/>
          </a:prstGeom>
        </p:spPr>
      </p:pic>
      <p:pic>
        <p:nvPicPr>
          <p:cNvPr id="18" name="Picture 17" descr="A picture containing wall, indoor, dishware&#10;&#10;Description automatically generated">
            <a:extLst>
              <a:ext uri="{FF2B5EF4-FFF2-40B4-BE49-F238E27FC236}">
                <a16:creationId xmlns:a16="http://schemas.microsoft.com/office/drawing/2014/main" id="{1DE42BE3-8FEB-634B-B97B-E17C9836349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00500" y="6234595"/>
            <a:ext cx="1535051" cy="11319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7</a:t>
            </a:r>
            <a:endParaRPr sz="1300" dirty="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8" name="object 8"/>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lang="en-CA" spc="-20" dirty="0"/>
              <a:t>GALLERIA</a:t>
            </a:r>
            <a:endParaRPr spc="-20" dirty="0"/>
          </a:p>
        </p:txBody>
      </p:sp>
      <p:sp>
        <p:nvSpPr>
          <p:cNvPr id="9" name="object 9"/>
          <p:cNvSpPr txBox="1"/>
          <p:nvPr/>
        </p:nvSpPr>
        <p:spPr>
          <a:xfrm>
            <a:off x="1098720" y="940405"/>
            <a:ext cx="2047239" cy="415498"/>
          </a:xfrm>
          <a:prstGeom prst="rect">
            <a:avLst/>
          </a:prstGeom>
        </p:spPr>
        <p:txBody>
          <a:bodyPr vert="horz" wrap="square" lIns="0" tIns="15240" rIns="0" bIns="0" rtlCol="0">
            <a:spAutoFit/>
          </a:bodyPr>
          <a:lstStyle/>
          <a:p>
            <a:pPr marL="12700">
              <a:lnSpc>
                <a:spcPct val="100000"/>
              </a:lnSpc>
              <a:spcBef>
                <a:spcPts val="120"/>
              </a:spcBef>
            </a:pPr>
            <a:r>
              <a:rPr lang="en-CA" sz="2600" b="1" spc="-15" dirty="0" err="1">
                <a:solidFill>
                  <a:srgbClr val="A3BADE"/>
                </a:solidFill>
                <a:latin typeface="Lucida Sans"/>
                <a:cs typeface="Lucida Sans"/>
              </a:rPr>
              <a:t>Proyectos</a:t>
            </a:r>
            <a:endParaRPr sz="2400" dirty="0">
              <a:latin typeface="Lucida Sans"/>
              <a:cs typeface="Lucida Sans"/>
            </a:endParaRPr>
          </a:p>
        </p:txBody>
      </p:sp>
      <p:sp>
        <p:nvSpPr>
          <p:cNvPr id="10" name="object 10"/>
          <p:cNvSpPr txBox="1"/>
          <p:nvPr/>
        </p:nvSpPr>
        <p:spPr>
          <a:xfrm>
            <a:off x="898376" y="1384497"/>
            <a:ext cx="2447925" cy="436017"/>
          </a:xfrm>
          <a:prstGeom prst="rect">
            <a:avLst/>
          </a:prstGeom>
        </p:spPr>
        <p:txBody>
          <a:bodyPr vert="horz" wrap="square" lIns="0" tIns="65405" rIns="0" bIns="0" rtlCol="0">
            <a:spAutoFit/>
          </a:bodyPr>
          <a:lstStyle/>
          <a:p>
            <a:pPr marL="12700">
              <a:lnSpc>
                <a:spcPct val="100000"/>
              </a:lnSpc>
              <a:spcBef>
                <a:spcPts val="515"/>
              </a:spcBef>
            </a:pPr>
            <a:r>
              <a:rPr lang="en-CA" sz="1200" b="1" dirty="0">
                <a:solidFill>
                  <a:srgbClr val="0476B9"/>
                </a:solidFill>
                <a:latin typeface="Lucida Sans"/>
                <a:cs typeface="Lucida Sans"/>
              </a:rPr>
              <a:t>GENERACION DE ENERGIA</a:t>
            </a:r>
            <a:endParaRPr sz="1200" b="1" dirty="0">
              <a:latin typeface="Lucida Sans"/>
              <a:cs typeface="Lucida Sans"/>
            </a:endParaRPr>
          </a:p>
          <a:p>
            <a:pPr marL="12700" marR="5080" algn="just">
              <a:lnSpc>
                <a:spcPct val="112000"/>
              </a:lnSpc>
              <a:spcBef>
                <a:spcPts val="290"/>
              </a:spcBef>
            </a:pPr>
            <a:endParaRPr lang="es-MX" sz="900" dirty="0">
              <a:latin typeface="Calibri"/>
              <a:cs typeface="Calibri"/>
            </a:endParaRPr>
          </a:p>
        </p:txBody>
      </p:sp>
      <p:sp>
        <p:nvSpPr>
          <p:cNvPr id="12" name="object 12"/>
          <p:cNvSpPr txBox="1"/>
          <p:nvPr/>
        </p:nvSpPr>
        <p:spPr>
          <a:xfrm>
            <a:off x="3724275" y="1672386"/>
            <a:ext cx="3480486" cy="5791522"/>
          </a:xfrm>
          <a:prstGeom prst="rect">
            <a:avLst/>
          </a:prstGeom>
        </p:spPr>
        <p:txBody>
          <a:bodyPr vert="horz" wrap="square" lIns="0" tIns="12700" rIns="0" bIns="0" rtlCol="0">
            <a:spAutoFit/>
          </a:bodyPr>
          <a:lstStyle/>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sz="1300" dirty="0">
              <a:latin typeface="Calibri"/>
              <a:cs typeface="Calibri"/>
            </a:endParaRPr>
          </a:p>
          <a:p>
            <a:pPr marL="12700">
              <a:lnSpc>
                <a:spcPct val="100000"/>
              </a:lnSpc>
            </a:pPr>
            <a:r>
              <a:rPr lang="en-CA" sz="900" b="1" spc="-20" dirty="0">
                <a:solidFill>
                  <a:srgbClr val="0476B9"/>
                </a:solidFill>
                <a:latin typeface="Lucida Sans"/>
                <a:cs typeface="Lucida Sans"/>
              </a:rPr>
              <a:t>PETROLEO Y GAS</a:t>
            </a:r>
            <a:endParaRPr sz="900" dirty="0">
              <a:latin typeface="Lucida Sans"/>
              <a:cs typeface="Lucida Sans"/>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sz="1100" dirty="0">
              <a:latin typeface="Trebuchet MS"/>
              <a:cs typeface="Trebuchet MS"/>
            </a:endParaRPr>
          </a:p>
          <a:p>
            <a:pPr marL="12700">
              <a:lnSpc>
                <a:spcPct val="100000"/>
              </a:lnSpc>
            </a:pPr>
            <a:r>
              <a:rPr lang="en-CA" sz="900" b="1" spc="-5" dirty="0">
                <a:solidFill>
                  <a:srgbClr val="0476B9"/>
                </a:solidFill>
                <a:latin typeface="Lucida Sans"/>
                <a:cs typeface="Lucida Sans"/>
              </a:rPr>
              <a:t> </a:t>
            </a:r>
            <a:r>
              <a:rPr lang="en-CA" sz="1200" b="1" spc="-5" dirty="0">
                <a:solidFill>
                  <a:srgbClr val="0476B9"/>
                </a:solidFill>
                <a:latin typeface="Lucida Sans"/>
                <a:cs typeface="Lucida Sans"/>
              </a:rPr>
              <a:t>PLANTAS DE CICLO COMBINADO </a:t>
            </a: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dirty="0">
              <a:latin typeface="Lucida Sans"/>
              <a:cs typeface="Lucida Sans"/>
            </a:endParaRPr>
          </a:p>
        </p:txBody>
      </p:sp>
      <p:pic>
        <p:nvPicPr>
          <p:cNvPr id="14" name="Picture 13" descr="Logo, company name&#10;&#10;Description automatically generated">
            <a:extLst>
              <a:ext uri="{FF2B5EF4-FFF2-40B4-BE49-F238E27FC236}">
                <a16:creationId xmlns:a16="http://schemas.microsoft.com/office/drawing/2014/main" id="{5C0DBBD6-CA0D-D44E-B478-58E6557CE0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837" y="9034803"/>
            <a:ext cx="2244725" cy="50791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AA7A6AED-A5A9-494B-A694-AF2DB0BC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3807" y="539128"/>
            <a:ext cx="2379024" cy="730045"/>
          </a:xfrm>
          <a:prstGeom prst="rect">
            <a:avLst/>
          </a:prstGeom>
        </p:spPr>
      </p:pic>
      <p:pic>
        <p:nvPicPr>
          <p:cNvPr id="29" name="Picture 28" descr="A picture containing person, outdoor, wet suit&#10;&#10;Description automatically generated">
            <a:extLst>
              <a:ext uri="{FF2B5EF4-FFF2-40B4-BE49-F238E27FC236}">
                <a16:creationId xmlns:a16="http://schemas.microsoft.com/office/drawing/2014/main" id="{B0FA540D-5F1A-984D-AA50-87BD9515E9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4273" y="1740692"/>
            <a:ext cx="1380170" cy="1578565"/>
          </a:xfrm>
          <a:prstGeom prst="rect">
            <a:avLst/>
          </a:prstGeom>
        </p:spPr>
      </p:pic>
      <p:pic>
        <p:nvPicPr>
          <p:cNvPr id="31" name="Picture 30" descr="A picture containing outdoor, sky, light, day&#10;&#10;Description automatically generated">
            <a:extLst>
              <a:ext uri="{FF2B5EF4-FFF2-40B4-BE49-F238E27FC236}">
                <a16:creationId xmlns:a16="http://schemas.microsoft.com/office/drawing/2014/main" id="{C00F2A64-D42D-5D48-B1B3-9E6F02FDB1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686" y="6930664"/>
            <a:ext cx="3205369" cy="1902628"/>
          </a:xfrm>
          <a:prstGeom prst="rect">
            <a:avLst/>
          </a:prstGeom>
        </p:spPr>
      </p:pic>
      <p:pic>
        <p:nvPicPr>
          <p:cNvPr id="33" name="Picture 32" descr="A picture containing sky, outdoor&#10;&#10;Description automatically generated">
            <a:extLst>
              <a:ext uri="{FF2B5EF4-FFF2-40B4-BE49-F238E27FC236}">
                <a16:creationId xmlns:a16="http://schemas.microsoft.com/office/drawing/2014/main" id="{611C83C6-FACF-2E4B-9DB1-ED8FD1EE58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1339" y="1757572"/>
            <a:ext cx="2261491" cy="1551796"/>
          </a:xfrm>
          <a:prstGeom prst="rect">
            <a:avLst/>
          </a:prstGeom>
        </p:spPr>
      </p:pic>
      <p:pic>
        <p:nvPicPr>
          <p:cNvPr id="11" name="Picture 10" descr="A picture containing sky, outdoor, several&#10;&#10;Description automatically generated">
            <a:extLst>
              <a:ext uri="{FF2B5EF4-FFF2-40B4-BE49-F238E27FC236}">
                <a16:creationId xmlns:a16="http://schemas.microsoft.com/office/drawing/2014/main" id="{0C400801-23CD-CD41-8000-4D451ECBAE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24273" y="3616577"/>
            <a:ext cx="3718557" cy="1163687"/>
          </a:xfrm>
          <a:prstGeom prst="rect">
            <a:avLst/>
          </a:prstGeom>
        </p:spPr>
      </p:pic>
      <p:pic>
        <p:nvPicPr>
          <p:cNvPr id="16" name="Picture 15" descr="A picture containing outdoor&#10;&#10;Description automatically generated">
            <a:extLst>
              <a:ext uri="{FF2B5EF4-FFF2-40B4-BE49-F238E27FC236}">
                <a16:creationId xmlns:a16="http://schemas.microsoft.com/office/drawing/2014/main" id="{284CBCF5-B5FC-D042-841C-9D6915B79F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9559" y="4785418"/>
            <a:ext cx="3338978" cy="1928548"/>
          </a:xfrm>
          <a:prstGeom prst="rect">
            <a:avLst/>
          </a:prstGeom>
        </p:spPr>
      </p:pic>
      <p:pic>
        <p:nvPicPr>
          <p:cNvPr id="20" name="Picture 19" descr="A picture containing building, station, pulling, several&#10;&#10;Description automatically generated">
            <a:extLst>
              <a:ext uri="{FF2B5EF4-FFF2-40B4-BE49-F238E27FC236}">
                <a16:creationId xmlns:a16="http://schemas.microsoft.com/office/drawing/2014/main" id="{EB7BBB52-6A1E-934F-A756-975E13CA27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71900" y="5162915"/>
            <a:ext cx="3690814" cy="1349545"/>
          </a:xfrm>
          <a:prstGeom prst="rect">
            <a:avLst/>
          </a:prstGeom>
        </p:spPr>
      </p:pic>
      <p:pic>
        <p:nvPicPr>
          <p:cNvPr id="23" name="Picture 22" descr="A picture containing outdoor, tower, roof&#10;&#10;Description automatically generated">
            <a:extLst>
              <a:ext uri="{FF2B5EF4-FFF2-40B4-BE49-F238E27FC236}">
                <a16:creationId xmlns:a16="http://schemas.microsoft.com/office/drawing/2014/main" id="{4523C0D7-9E87-E843-906C-7D0F057A3C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47378" y="7699364"/>
            <a:ext cx="1457065" cy="1133933"/>
          </a:xfrm>
          <a:prstGeom prst="rect">
            <a:avLst/>
          </a:prstGeom>
        </p:spPr>
      </p:pic>
      <p:pic>
        <p:nvPicPr>
          <p:cNvPr id="25" name="Picture 24" descr="A picture containing indoor, ceiling, station, structure&#10;&#10;Description automatically generated">
            <a:extLst>
              <a:ext uri="{FF2B5EF4-FFF2-40B4-BE49-F238E27FC236}">
                <a16:creationId xmlns:a16="http://schemas.microsoft.com/office/drawing/2014/main" id="{C9A58AE4-7C23-E64C-9E48-82F4C9526C5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00462" y="8081891"/>
            <a:ext cx="2162252" cy="1310111"/>
          </a:xfrm>
          <a:prstGeom prst="rect">
            <a:avLst/>
          </a:prstGeom>
        </p:spPr>
      </p:pic>
      <p:pic>
        <p:nvPicPr>
          <p:cNvPr id="28" name="Picture 27" descr="A picture containing outdoor, building&#10;&#10;Description automatically generated">
            <a:extLst>
              <a:ext uri="{FF2B5EF4-FFF2-40B4-BE49-F238E27FC236}">
                <a16:creationId xmlns:a16="http://schemas.microsoft.com/office/drawing/2014/main" id="{439C36C2-ED43-C843-8D72-F9F73D2EE05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90181" y="6634416"/>
            <a:ext cx="2218102" cy="1230775"/>
          </a:xfrm>
          <a:prstGeom prst="rect">
            <a:avLst/>
          </a:prstGeom>
        </p:spPr>
      </p:pic>
      <p:pic>
        <p:nvPicPr>
          <p:cNvPr id="32" name="Picture 31" descr="A picture containing sky, outdoor, transport, watercraft&#10;&#10;Description automatically generated">
            <a:extLst>
              <a:ext uri="{FF2B5EF4-FFF2-40B4-BE49-F238E27FC236}">
                <a16:creationId xmlns:a16="http://schemas.microsoft.com/office/drawing/2014/main" id="{20911E85-6DAC-CD42-BA80-49AACB8F0D5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47379" y="6649048"/>
            <a:ext cx="1457064" cy="984332"/>
          </a:xfrm>
          <a:prstGeom prst="rect">
            <a:avLst/>
          </a:prstGeom>
        </p:spPr>
      </p:pic>
      <p:pic>
        <p:nvPicPr>
          <p:cNvPr id="36" name="Picture 35" descr="A picture containing outdoor&#10;&#10;Description automatically generated">
            <a:extLst>
              <a:ext uri="{FF2B5EF4-FFF2-40B4-BE49-F238E27FC236}">
                <a16:creationId xmlns:a16="http://schemas.microsoft.com/office/drawing/2014/main" id="{5C1DA820-E6AA-5F4A-A803-2A625E93327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9559" y="3526694"/>
            <a:ext cx="3338978" cy="1174979"/>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4F240636-4F2D-4942-AA64-9477C659426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99559" y="1627375"/>
            <a:ext cx="3266763" cy="1703848"/>
          </a:xfrm>
          <a:prstGeom prst="rect">
            <a:avLst/>
          </a:prstGeom>
        </p:spPr>
      </p:pic>
      <p:pic>
        <p:nvPicPr>
          <p:cNvPr id="26" name="Picture 25" descr="Logo&#10;&#10;Description automatically generated">
            <a:extLst>
              <a:ext uri="{FF2B5EF4-FFF2-40B4-BE49-F238E27FC236}">
                <a16:creationId xmlns:a16="http://schemas.microsoft.com/office/drawing/2014/main" id="{EBC75D73-EB8B-584D-81C2-7AC8A940C5A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8717" y="9037585"/>
            <a:ext cx="488876" cy="471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3"/>
              </a:rPr>
              <a:t>www.</a:t>
            </a:r>
            <a:r>
              <a:rPr lang="en-CA" sz="850" b="1" spc="50" dirty="0">
                <a:solidFill>
                  <a:srgbClr val="0476B9"/>
                </a:solidFill>
                <a:latin typeface="Calibri"/>
                <a:cs typeface="Calibri"/>
                <a:hlinkClick r:id="rId3"/>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8</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dirty="0"/>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dirty="0"/>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dirty="0"/>
          </a:p>
        </p:txBody>
      </p:sp>
      <p:sp>
        <p:nvSpPr>
          <p:cNvPr id="7" name="object 7"/>
          <p:cNvSpPr txBox="1">
            <a:spLocks noGrp="1"/>
          </p:cNvSpPr>
          <p:nvPr>
            <p:ph type="title"/>
          </p:nvPr>
        </p:nvSpPr>
        <p:spPr>
          <a:xfrm>
            <a:off x="901700" y="474850"/>
            <a:ext cx="6477000" cy="638175"/>
          </a:xfrm>
          <a:prstGeom prst="rect">
            <a:avLst/>
          </a:prstGeom>
        </p:spPr>
        <p:txBody>
          <a:bodyPr vert="horz" wrap="square" lIns="0" tIns="15240" rIns="0" bIns="0" rtlCol="0">
            <a:spAutoFit/>
          </a:bodyPr>
          <a:lstStyle/>
          <a:p>
            <a:pPr marL="12700">
              <a:lnSpc>
                <a:spcPct val="100000"/>
              </a:lnSpc>
              <a:spcBef>
                <a:spcPts val="120"/>
              </a:spcBef>
            </a:pPr>
            <a:r>
              <a:rPr lang="en-CA" spc="-135" dirty="0"/>
              <a:t>GALERIA</a:t>
            </a:r>
            <a:endParaRPr spc="-85" dirty="0"/>
          </a:p>
        </p:txBody>
      </p:sp>
      <p:sp>
        <p:nvSpPr>
          <p:cNvPr id="10" name="object 10"/>
          <p:cNvSpPr txBox="1"/>
          <p:nvPr/>
        </p:nvSpPr>
        <p:spPr>
          <a:xfrm>
            <a:off x="914400" y="940405"/>
            <a:ext cx="5411470" cy="415498"/>
          </a:xfrm>
          <a:prstGeom prst="rect">
            <a:avLst/>
          </a:prstGeom>
        </p:spPr>
        <p:txBody>
          <a:bodyPr vert="horz" wrap="square" lIns="0" tIns="15240" rIns="0" bIns="0" rtlCol="0">
            <a:spAutoFit/>
          </a:bodyPr>
          <a:lstStyle/>
          <a:p>
            <a:pPr marL="196850">
              <a:lnSpc>
                <a:spcPct val="100000"/>
              </a:lnSpc>
              <a:spcBef>
                <a:spcPts val="120"/>
              </a:spcBef>
            </a:pPr>
            <a:r>
              <a:rPr lang="en-CA" sz="2600" b="1" spc="-80" dirty="0">
                <a:solidFill>
                  <a:srgbClr val="A3BADE"/>
                </a:solidFill>
                <a:latin typeface="Lucida Sans"/>
                <a:cs typeface="Lucida Sans"/>
              </a:rPr>
              <a:t>PROYECTOS</a:t>
            </a:r>
            <a:endParaRPr sz="2600" dirty="0">
              <a:latin typeface="Lucida Sans"/>
              <a:cs typeface="Lucida Sans"/>
            </a:endParaRPr>
          </a:p>
        </p:txBody>
      </p:sp>
      <p:pic>
        <p:nvPicPr>
          <p:cNvPr id="14" name="Picture 13" descr="Text&#10;&#10;Description automatically generated with medium confidence">
            <a:extLst>
              <a:ext uri="{FF2B5EF4-FFF2-40B4-BE49-F238E27FC236}">
                <a16:creationId xmlns:a16="http://schemas.microsoft.com/office/drawing/2014/main" id="{C5D6C60F-9648-124E-9CE0-5A8F7F6FBD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3807" y="539128"/>
            <a:ext cx="2379024" cy="730045"/>
          </a:xfrm>
          <a:prstGeom prst="rect">
            <a:avLst/>
          </a:prstGeom>
        </p:spPr>
      </p:pic>
      <p:pic>
        <p:nvPicPr>
          <p:cNvPr id="15" name="Picture 14" descr="Logo, company name&#10;&#10;Description automatically generated">
            <a:extLst>
              <a:ext uri="{FF2B5EF4-FFF2-40B4-BE49-F238E27FC236}">
                <a16:creationId xmlns:a16="http://schemas.microsoft.com/office/drawing/2014/main" id="{8246DEE4-B8CA-3F4A-B23D-B3EBCAF9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9380" y="9473147"/>
            <a:ext cx="2244725" cy="507913"/>
          </a:xfrm>
          <a:prstGeom prst="rect">
            <a:avLst/>
          </a:prstGeom>
        </p:spPr>
      </p:pic>
      <p:sp>
        <p:nvSpPr>
          <p:cNvPr id="18" name="TextBox 17">
            <a:extLst>
              <a:ext uri="{FF2B5EF4-FFF2-40B4-BE49-F238E27FC236}">
                <a16:creationId xmlns:a16="http://schemas.microsoft.com/office/drawing/2014/main" id="{1807D9A4-BB10-D644-994E-2B40C331309F}"/>
              </a:ext>
            </a:extLst>
          </p:cNvPr>
          <p:cNvSpPr txBox="1"/>
          <p:nvPr/>
        </p:nvSpPr>
        <p:spPr>
          <a:xfrm>
            <a:off x="444500" y="1708484"/>
            <a:ext cx="2552390" cy="307777"/>
          </a:xfrm>
          <a:prstGeom prst="rect">
            <a:avLst/>
          </a:prstGeom>
          <a:noFill/>
        </p:spPr>
        <p:txBody>
          <a:bodyPr wrap="square" rtlCol="0">
            <a:spAutoFit/>
          </a:bodyPr>
          <a:lstStyle/>
          <a:p>
            <a:r>
              <a:rPr lang="en-CA" sz="1400" b="1" dirty="0">
                <a:solidFill>
                  <a:srgbClr val="0476B9"/>
                </a:solidFill>
                <a:latin typeface="Lucida Sans"/>
              </a:rPr>
              <a:t>GENERACION DE ENERGIA</a:t>
            </a:r>
            <a:endParaRPr lang="en-US" sz="1400" dirty="0"/>
          </a:p>
        </p:txBody>
      </p:sp>
      <p:pic>
        <p:nvPicPr>
          <p:cNvPr id="22" name="Picture 21" descr="A picture containing sky, outdoor, boat, ship&#10;&#10;Description automatically generated">
            <a:extLst>
              <a:ext uri="{FF2B5EF4-FFF2-40B4-BE49-F238E27FC236}">
                <a16:creationId xmlns:a16="http://schemas.microsoft.com/office/drawing/2014/main" id="{AA605BE6-54F6-5340-8E6D-95F8CFB20A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242" y="2166751"/>
            <a:ext cx="2904758" cy="1574239"/>
          </a:xfrm>
          <a:prstGeom prst="rect">
            <a:avLst/>
          </a:prstGeom>
        </p:spPr>
      </p:pic>
      <p:pic>
        <p:nvPicPr>
          <p:cNvPr id="24" name="Picture 23" descr="A picture containing structure, outdoor object, pylon, high&#10;&#10;Description automatically generated">
            <a:extLst>
              <a:ext uri="{FF2B5EF4-FFF2-40B4-BE49-F238E27FC236}">
                <a16:creationId xmlns:a16="http://schemas.microsoft.com/office/drawing/2014/main" id="{7CAEFDEF-AF48-C240-853E-E364492B44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1924" y="1669570"/>
            <a:ext cx="1688017" cy="2035381"/>
          </a:xfrm>
          <a:prstGeom prst="rect">
            <a:avLst/>
          </a:prstGeom>
        </p:spPr>
      </p:pic>
      <p:pic>
        <p:nvPicPr>
          <p:cNvPr id="30" name="Picture 29" descr="A picture containing sky, outdoor&#10;&#10;Description automatically generated">
            <a:extLst>
              <a:ext uri="{FF2B5EF4-FFF2-40B4-BE49-F238E27FC236}">
                <a16:creationId xmlns:a16="http://schemas.microsoft.com/office/drawing/2014/main" id="{0D23F1BD-AFC2-7843-8ED9-B6A5B61B9D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890" y="3916888"/>
            <a:ext cx="4138619" cy="1724579"/>
          </a:xfrm>
          <a:prstGeom prst="rect">
            <a:avLst/>
          </a:prstGeom>
        </p:spPr>
      </p:pic>
      <p:sp>
        <p:nvSpPr>
          <p:cNvPr id="32" name="TextBox 31">
            <a:extLst>
              <a:ext uri="{FF2B5EF4-FFF2-40B4-BE49-F238E27FC236}">
                <a16:creationId xmlns:a16="http://schemas.microsoft.com/office/drawing/2014/main" id="{DC8AFEF7-278E-F04E-B38D-F1F13D2EBE28}"/>
              </a:ext>
            </a:extLst>
          </p:cNvPr>
          <p:cNvSpPr txBox="1"/>
          <p:nvPr/>
        </p:nvSpPr>
        <p:spPr>
          <a:xfrm>
            <a:off x="5351532" y="5983015"/>
            <a:ext cx="1810111" cy="553998"/>
          </a:xfrm>
          <a:prstGeom prst="rect">
            <a:avLst/>
          </a:prstGeom>
          <a:noFill/>
        </p:spPr>
        <p:txBody>
          <a:bodyPr wrap="none" rtlCol="0">
            <a:spAutoFit/>
          </a:bodyPr>
          <a:lstStyle/>
          <a:p>
            <a:r>
              <a:rPr lang="en-CA" sz="1200" b="1" dirty="0">
                <a:solidFill>
                  <a:srgbClr val="0476B9"/>
                </a:solidFill>
                <a:latin typeface="Lucida Sans"/>
              </a:rPr>
              <a:t>INDUSTRIA QUIMICA</a:t>
            </a:r>
            <a:endParaRPr lang="en-US" sz="1200" dirty="0"/>
          </a:p>
          <a:p>
            <a:endParaRPr lang="en-US" dirty="0"/>
          </a:p>
        </p:txBody>
      </p:sp>
      <p:pic>
        <p:nvPicPr>
          <p:cNvPr id="36" name="Picture 35" descr="A picture containing indoor, ceiling&#10;&#10;Description automatically generated">
            <a:extLst>
              <a:ext uri="{FF2B5EF4-FFF2-40B4-BE49-F238E27FC236}">
                <a16:creationId xmlns:a16="http://schemas.microsoft.com/office/drawing/2014/main" id="{68F3CC97-6A72-BA46-8AA2-E1211A839A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14144" y="6292809"/>
            <a:ext cx="2328687" cy="1567005"/>
          </a:xfrm>
          <a:prstGeom prst="rect">
            <a:avLst/>
          </a:prstGeom>
        </p:spPr>
      </p:pic>
      <p:pic>
        <p:nvPicPr>
          <p:cNvPr id="38" name="Picture 37" descr="A picture containing text, indoor, different, several&#10;&#10;Description automatically generated">
            <a:extLst>
              <a:ext uri="{FF2B5EF4-FFF2-40B4-BE49-F238E27FC236}">
                <a16:creationId xmlns:a16="http://schemas.microsoft.com/office/drawing/2014/main" id="{C01B6AD6-F1DD-444B-B605-5891128E1E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5709" y="5760913"/>
            <a:ext cx="4538691" cy="3357079"/>
          </a:xfrm>
          <a:prstGeom prst="rect">
            <a:avLst/>
          </a:prstGeom>
        </p:spPr>
      </p:pic>
      <p:pic>
        <p:nvPicPr>
          <p:cNvPr id="39" name="Picture 38">
            <a:extLst>
              <a:ext uri="{FF2B5EF4-FFF2-40B4-BE49-F238E27FC236}">
                <a16:creationId xmlns:a16="http://schemas.microsoft.com/office/drawing/2014/main" id="{8C316B86-D4CF-D24C-9B45-4CE0356DFB2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9524" y="3849768"/>
            <a:ext cx="2641512" cy="172457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ECCE7177-8D70-9D44-A5A0-AE77262C775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64105" y="1475347"/>
            <a:ext cx="2724508" cy="2322095"/>
          </a:xfrm>
          <a:prstGeom prst="rect">
            <a:avLst/>
          </a:prstGeom>
        </p:spPr>
      </p:pic>
      <p:pic>
        <p:nvPicPr>
          <p:cNvPr id="23" name="Picture 22">
            <a:extLst>
              <a:ext uri="{FF2B5EF4-FFF2-40B4-BE49-F238E27FC236}">
                <a16:creationId xmlns:a16="http://schemas.microsoft.com/office/drawing/2014/main" id="{44830332-D855-9D40-A6F0-43EA379853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89557" y="7960171"/>
            <a:ext cx="2353274" cy="1417206"/>
          </a:xfrm>
          <a:prstGeom prst="rect">
            <a:avLst/>
          </a:prstGeom>
        </p:spPr>
      </p:pic>
      <p:pic>
        <p:nvPicPr>
          <p:cNvPr id="25" name="Picture 24" descr="Logo&#10;&#10;Description automatically generated">
            <a:extLst>
              <a:ext uri="{FF2B5EF4-FFF2-40B4-BE49-F238E27FC236}">
                <a16:creationId xmlns:a16="http://schemas.microsoft.com/office/drawing/2014/main" id="{367FAA8C-C2AC-CC42-8921-A8F54CCC77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06745" y="9336867"/>
            <a:ext cx="488876" cy="4719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11700</TotalTime>
  <Words>1410</Words>
  <Application>Microsoft Macintosh PowerPoint</Application>
  <PresentationFormat>Custom</PresentationFormat>
  <Paragraphs>181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Lucida Sans</vt:lpstr>
      <vt:lpstr>Times New Roman</vt:lpstr>
      <vt:lpstr>Trebuchet MS</vt:lpstr>
      <vt:lpstr>Wingdings 3</vt:lpstr>
      <vt:lpstr>Office Theme</vt:lpstr>
      <vt:lpstr>PowerPoint Presentation</vt:lpstr>
      <vt:lpstr>CIMALTEC®</vt:lpstr>
      <vt:lpstr>APLICACIONES </vt:lpstr>
      <vt:lpstr>MODELING</vt:lpstr>
      <vt:lpstr>COOL-IN-G</vt:lpstr>
      <vt:lpstr>TIPO - A – ACC</vt:lpstr>
      <vt:lpstr>MODULARES </vt:lpstr>
      <vt:lpstr>GALLERIA</vt:lpstr>
      <vt:lpstr>GALERIA</vt:lpstr>
      <vt:lpstr>GALERIA</vt:lpstr>
      <vt:lpstr>Q.C.</vt:lpstr>
      <vt:lpstr>REFERENCIAS</vt:lpstr>
      <vt:lpstr>NOTAS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Gonzalo Ibarra Gangoiti</dc:creator>
  <cp:lastModifiedBy>arturo carrillo</cp:lastModifiedBy>
  <cp:revision>169</cp:revision>
  <dcterms:created xsi:type="dcterms:W3CDTF">2021-02-24T14:31:29Z</dcterms:created>
  <dcterms:modified xsi:type="dcterms:W3CDTF">2021-08-05T21:36:23Z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2019-03-28T00:00:00Z</vt:filetime>
  </property>
  <property fmtid="{D5CDD505-2E9C-101B-9397-08002B2CF9AE}" pid="3" name="Creator">
    <vt:lpwstr>Adobe InDesign CC 14.0 (Windows)</vt:lpwstr>
  </property>
  <property fmtid="{D5CDD505-2E9C-101B-9397-08002B2CF9AE}" pid="4" name="LastSaved">
    <vt:filetime>2021-02-24T00:00:00Z</vt:filetime>
  </property>
</Properties>
</file>